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7" r:id="rId2"/>
    <p:sldId id="305" r:id="rId3"/>
    <p:sldId id="353" r:id="rId4"/>
    <p:sldId id="354" r:id="rId5"/>
    <p:sldId id="355" r:id="rId6"/>
    <p:sldId id="356" r:id="rId7"/>
    <p:sldId id="301" r:id="rId8"/>
    <p:sldId id="300" r:id="rId9"/>
    <p:sldId id="396" r:id="rId10"/>
    <p:sldId id="397" r:id="rId11"/>
    <p:sldId id="357" r:id="rId12"/>
    <p:sldId id="358" r:id="rId13"/>
    <p:sldId id="266" r:id="rId14"/>
    <p:sldId id="294" r:id="rId15"/>
    <p:sldId id="296" r:id="rId16"/>
    <p:sldId id="297" r:id="rId17"/>
    <p:sldId id="298" r:id="rId18"/>
    <p:sldId id="339" r:id="rId19"/>
    <p:sldId id="359" r:id="rId20"/>
    <p:sldId id="385" r:id="rId21"/>
    <p:sldId id="386" r:id="rId22"/>
    <p:sldId id="387" r:id="rId23"/>
    <p:sldId id="378" r:id="rId24"/>
  </p:sldIdLst>
  <p:sldSz cx="12192000" cy="6858000"/>
  <p:notesSz cx="6889750"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19"/>
    <p:restoredTop sz="96395" autoAdjust="0"/>
  </p:normalViewPr>
  <p:slideViewPr>
    <p:cSldViewPr snapToGrid="0" snapToObjects="1">
      <p:cViewPr varScale="1">
        <p:scale>
          <a:sx n="82" d="100"/>
          <a:sy n="82" d="100"/>
        </p:scale>
        <p:origin x="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5558" cy="502835"/>
          </a:xfrm>
          <a:prstGeom prst="rect">
            <a:avLst/>
          </a:prstGeom>
        </p:spPr>
        <p:txBody>
          <a:bodyPr vert="horz" lIns="92464" tIns="46232" rIns="92464" bIns="46232" rtlCol="0"/>
          <a:lstStyle>
            <a:lvl1pPr algn="l">
              <a:defRPr sz="1200"/>
            </a:lvl1pPr>
          </a:lstStyle>
          <a:p>
            <a:endParaRPr lang="fr-BE"/>
          </a:p>
        </p:txBody>
      </p:sp>
      <p:sp>
        <p:nvSpPr>
          <p:cNvPr id="3" name="Espace réservé de la date 2"/>
          <p:cNvSpPr>
            <a:spLocks noGrp="1"/>
          </p:cNvSpPr>
          <p:nvPr>
            <p:ph type="dt" sz="quarter" idx="1"/>
          </p:nvPr>
        </p:nvSpPr>
        <p:spPr>
          <a:xfrm>
            <a:off x="3902598" y="0"/>
            <a:ext cx="2985558" cy="502835"/>
          </a:xfrm>
          <a:prstGeom prst="rect">
            <a:avLst/>
          </a:prstGeom>
        </p:spPr>
        <p:txBody>
          <a:bodyPr vert="horz" lIns="92464" tIns="46232" rIns="92464" bIns="46232" rtlCol="0"/>
          <a:lstStyle>
            <a:lvl1pPr algn="r">
              <a:defRPr sz="1200"/>
            </a:lvl1pPr>
          </a:lstStyle>
          <a:p>
            <a:fld id="{3AE2C23A-FCED-415F-81F3-B68AF6942D77}" type="datetimeFigureOut">
              <a:rPr lang="fr-BE" smtClean="0"/>
              <a:t>14-10-22</a:t>
            </a:fld>
            <a:endParaRPr lang="fr-BE"/>
          </a:p>
        </p:txBody>
      </p:sp>
      <p:sp>
        <p:nvSpPr>
          <p:cNvPr id="4" name="Espace réservé du pied de page 3"/>
          <p:cNvSpPr>
            <a:spLocks noGrp="1"/>
          </p:cNvSpPr>
          <p:nvPr>
            <p:ph type="ftr" sz="quarter" idx="2"/>
          </p:nvPr>
        </p:nvSpPr>
        <p:spPr>
          <a:xfrm>
            <a:off x="1" y="9519055"/>
            <a:ext cx="2985558" cy="502834"/>
          </a:xfrm>
          <a:prstGeom prst="rect">
            <a:avLst/>
          </a:prstGeom>
        </p:spPr>
        <p:txBody>
          <a:bodyPr vert="horz" lIns="92464" tIns="46232" rIns="92464" bIns="46232"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902598" y="9519055"/>
            <a:ext cx="2985558" cy="502834"/>
          </a:xfrm>
          <a:prstGeom prst="rect">
            <a:avLst/>
          </a:prstGeom>
        </p:spPr>
        <p:txBody>
          <a:bodyPr vert="horz" lIns="92464" tIns="46232" rIns="92464" bIns="46232" rtlCol="0" anchor="b"/>
          <a:lstStyle>
            <a:lvl1pPr algn="r">
              <a:defRPr sz="1200"/>
            </a:lvl1pPr>
          </a:lstStyle>
          <a:p>
            <a:fld id="{F5E7EF45-77ED-43D4-88BE-173BD9487967}" type="slidenum">
              <a:rPr lang="fr-BE" smtClean="0"/>
              <a:t>‹N°›</a:t>
            </a:fld>
            <a:endParaRPr lang="fr-BE"/>
          </a:p>
        </p:txBody>
      </p:sp>
    </p:spTree>
    <p:extLst>
      <p:ext uri="{BB962C8B-B14F-4D97-AF65-F5344CB8AC3E}">
        <p14:creationId xmlns:p14="http://schemas.microsoft.com/office/powerpoint/2010/main" val="1062959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5558" cy="502835"/>
          </a:xfrm>
          <a:prstGeom prst="rect">
            <a:avLst/>
          </a:prstGeom>
        </p:spPr>
        <p:txBody>
          <a:bodyPr vert="horz" lIns="92464" tIns="46232" rIns="92464" bIns="46232" rtlCol="0"/>
          <a:lstStyle>
            <a:lvl1pPr algn="l">
              <a:defRPr sz="1200"/>
            </a:lvl1pPr>
          </a:lstStyle>
          <a:p>
            <a:endParaRPr lang="fr-FR"/>
          </a:p>
        </p:txBody>
      </p:sp>
      <p:sp>
        <p:nvSpPr>
          <p:cNvPr id="3" name="Espace réservé de la date 2"/>
          <p:cNvSpPr>
            <a:spLocks noGrp="1"/>
          </p:cNvSpPr>
          <p:nvPr>
            <p:ph type="dt" idx="1"/>
          </p:nvPr>
        </p:nvSpPr>
        <p:spPr>
          <a:xfrm>
            <a:off x="3902598" y="0"/>
            <a:ext cx="2985558" cy="502835"/>
          </a:xfrm>
          <a:prstGeom prst="rect">
            <a:avLst/>
          </a:prstGeom>
        </p:spPr>
        <p:txBody>
          <a:bodyPr vert="horz" lIns="92464" tIns="46232" rIns="92464" bIns="46232" rtlCol="0"/>
          <a:lstStyle>
            <a:lvl1pPr algn="r">
              <a:defRPr sz="1200"/>
            </a:lvl1pPr>
          </a:lstStyle>
          <a:p>
            <a:fld id="{0D16ECE3-48B2-4142-B759-84DEE132384C}" type="datetimeFigureOut">
              <a:rPr lang="fr-FR" smtClean="0"/>
              <a:t>14/10/2022</a:t>
            </a:fld>
            <a:endParaRPr lang="fr-FR"/>
          </a:p>
        </p:txBody>
      </p:sp>
      <p:sp>
        <p:nvSpPr>
          <p:cNvPr id="4" name="Espace réservé de l'image des diapositives 3"/>
          <p:cNvSpPr>
            <a:spLocks noGrp="1" noRot="1" noChangeAspect="1"/>
          </p:cNvSpPr>
          <p:nvPr>
            <p:ph type="sldImg" idx="2"/>
          </p:nvPr>
        </p:nvSpPr>
        <p:spPr>
          <a:xfrm>
            <a:off x="439738" y="1254125"/>
            <a:ext cx="6010275" cy="3381375"/>
          </a:xfrm>
          <a:prstGeom prst="rect">
            <a:avLst/>
          </a:prstGeom>
          <a:noFill/>
          <a:ln w="12700">
            <a:solidFill>
              <a:prstClr val="black"/>
            </a:solidFill>
          </a:ln>
        </p:spPr>
        <p:txBody>
          <a:bodyPr vert="horz" lIns="92464" tIns="46232" rIns="92464" bIns="46232" rtlCol="0" anchor="ctr"/>
          <a:lstStyle/>
          <a:p>
            <a:endParaRPr lang="fr-FR"/>
          </a:p>
        </p:txBody>
      </p:sp>
      <p:sp>
        <p:nvSpPr>
          <p:cNvPr id="5" name="Espace réservé des notes 4"/>
          <p:cNvSpPr>
            <a:spLocks noGrp="1"/>
          </p:cNvSpPr>
          <p:nvPr>
            <p:ph type="body" sz="quarter" idx="3"/>
          </p:nvPr>
        </p:nvSpPr>
        <p:spPr>
          <a:xfrm>
            <a:off x="688976" y="4823033"/>
            <a:ext cx="5511800" cy="3946119"/>
          </a:xfrm>
          <a:prstGeom prst="rect">
            <a:avLst/>
          </a:prstGeom>
        </p:spPr>
        <p:txBody>
          <a:bodyPr vert="horz" lIns="92464" tIns="46232" rIns="92464" bIns="4623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519055"/>
            <a:ext cx="2985558" cy="502834"/>
          </a:xfrm>
          <a:prstGeom prst="rect">
            <a:avLst/>
          </a:prstGeom>
        </p:spPr>
        <p:txBody>
          <a:bodyPr vert="horz" lIns="92464" tIns="46232" rIns="92464" bIns="4623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598" y="9519055"/>
            <a:ext cx="2985558" cy="502834"/>
          </a:xfrm>
          <a:prstGeom prst="rect">
            <a:avLst/>
          </a:prstGeom>
        </p:spPr>
        <p:txBody>
          <a:bodyPr vert="horz" lIns="92464" tIns="46232" rIns="92464" bIns="46232" rtlCol="0" anchor="b"/>
          <a:lstStyle>
            <a:lvl1pPr algn="r">
              <a:defRPr sz="1200"/>
            </a:lvl1pPr>
          </a:lstStyle>
          <a:p>
            <a:fld id="{AC9A8AF9-25A8-4045-9D5D-6EAA495CE410}" type="slidenum">
              <a:rPr lang="fr-FR" smtClean="0"/>
              <a:t>‹N°›</a:t>
            </a:fld>
            <a:endParaRPr lang="fr-FR"/>
          </a:p>
        </p:txBody>
      </p:sp>
    </p:spTree>
    <p:extLst>
      <p:ext uri="{BB962C8B-B14F-4D97-AF65-F5344CB8AC3E}">
        <p14:creationId xmlns:p14="http://schemas.microsoft.com/office/powerpoint/2010/main" val="237726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a:t>
            </a:fld>
            <a:endParaRPr lang="fr-FR"/>
          </a:p>
        </p:txBody>
      </p:sp>
    </p:spTree>
    <p:extLst>
      <p:ext uri="{BB962C8B-B14F-4D97-AF65-F5344CB8AC3E}">
        <p14:creationId xmlns:p14="http://schemas.microsoft.com/office/powerpoint/2010/main" val="332868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10</a:t>
            </a:fld>
            <a:endParaRPr lang="fr-FR"/>
          </a:p>
        </p:txBody>
      </p:sp>
    </p:spTree>
    <p:extLst>
      <p:ext uri="{BB962C8B-B14F-4D97-AF65-F5344CB8AC3E}">
        <p14:creationId xmlns:p14="http://schemas.microsoft.com/office/powerpoint/2010/main" val="3124566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11</a:t>
            </a:fld>
            <a:endParaRPr lang="fr-FR"/>
          </a:p>
        </p:txBody>
      </p:sp>
    </p:spTree>
    <p:extLst>
      <p:ext uri="{BB962C8B-B14F-4D97-AF65-F5344CB8AC3E}">
        <p14:creationId xmlns:p14="http://schemas.microsoft.com/office/powerpoint/2010/main" val="1798318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12</a:t>
            </a:fld>
            <a:endParaRPr lang="fr-FR"/>
          </a:p>
        </p:txBody>
      </p:sp>
    </p:spTree>
    <p:extLst>
      <p:ext uri="{BB962C8B-B14F-4D97-AF65-F5344CB8AC3E}">
        <p14:creationId xmlns:p14="http://schemas.microsoft.com/office/powerpoint/2010/main" val="36249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13</a:t>
            </a:fld>
            <a:endParaRPr lang="fr-FR"/>
          </a:p>
        </p:txBody>
      </p:sp>
    </p:spTree>
    <p:extLst>
      <p:ext uri="{BB962C8B-B14F-4D97-AF65-F5344CB8AC3E}">
        <p14:creationId xmlns:p14="http://schemas.microsoft.com/office/powerpoint/2010/main" val="1221791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14</a:t>
            </a:fld>
            <a:endParaRPr lang="fr-FR"/>
          </a:p>
        </p:txBody>
      </p:sp>
    </p:spTree>
    <p:extLst>
      <p:ext uri="{BB962C8B-B14F-4D97-AF65-F5344CB8AC3E}">
        <p14:creationId xmlns:p14="http://schemas.microsoft.com/office/powerpoint/2010/main" val="3831517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15</a:t>
            </a:fld>
            <a:endParaRPr lang="fr-FR"/>
          </a:p>
        </p:txBody>
      </p:sp>
    </p:spTree>
    <p:extLst>
      <p:ext uri="{BB962C8B-B14F-4D97-AF65-F5344CB8AC3E}">
        <p14:creationId xmlns:p14="http://schemas.microsoft.com/office/powerpoint/2010/main" val="3843647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16</a:t>
            </a:fld>
            <a:endParaRPr lang="fr-FR"/>
          </a:p>
        </p:txBody>
      </p:sp>
    </p:spTree>
    <p:extLst>
      <p:ext uri="{BB962C8B-B14F-4D97-AF65-F5344CB8AC3E}">
        <p14:creationId xmlns:p14="http://schemas.microsoft.com/office/powerpoint/2010/main" val="147726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17</a:t>
            </a:fld>
            <a:endParaRPr lang="fr-FR"/>
          </a:p>
        </p:txBody>
      </p:sp>
    </p:spTree>
    <p:extLst>
      <p:ext uri="{BB962C8B-B14F-4D97-AF65-F5344CB8AC3E}">
        <p14:creationId xmlns:p14="http://schemas.microsoft.com/office/powerpoint/2010/main" val="3115289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18</a:t>
            </a:fld>
            <a:endParaRPr lang="fr-FR"/>
          </a:p>
        </p:txBody>
      </p:sp>
    </p:spTree>
    <p:extLst>
      <p:ext uri="{BB962C8B-B14F-4D97-AF65-F5344CB8AC3E}">
        <p14:creationId xmlns:p14="http://schemas.microsoft.com/office/powerpoint/2010/main" val="3619882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19</a:t>
            </a:fld>
            <a:endParaRPr lang="fr-FR"/>
          </a:p>
        </p:txBody>
      </p:sp>
    </p:spTree>
    <p:extLst>
      <p:ext uri="{BB962C8B-B14F-4D97-AF65-F5344CB8AC3E}">
        <p14:creationId xmlns:p14="http://schemas.microsoft.com/office/powerpoint/2010/main" val="215604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2</a:t>
            </a:fld>
            <a:endParaRPr lang="fr-FR"/>
          </a:p>
        </p:txBody>
      </p:sp>
    </p:spTree>
    <p:extLst>
      <p:ext uri="{BB962C8B-B14F-4D97-AF65-F5344CB8AC3E}">
        <p14:creationId xmlns:p14="http://schemas.microsoft.com/office/powerpoint/2010/main" val="1603841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defTabSz="924641">
              <a:defRPr/>
            </a:pPr>
            <a:fld id="{015874E7-0B40-4BD5-A109-D57D067DCABC}" type="slidenum">
              <a:rPr lang="en-US">
                <a:solidFill>
                  <a:prstClr val="black"/>
                </a:solidFill>
                <a:latin typeface="Calibri" panose="020F0502020204030204"/>
              </a:rPr>
              <a:pPr defTabSz="924641">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7700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21</a:t>
            </a:fld>
            <a:endParaRPr lang="fr-FR"/>
          </a:p>
        </p:txBody>
      </p:sp>
    </p:spTree>
    <p:extLst>
      <p:ext uri="{BB962C8B-B14F-4D97-AF65-F5344CB8AC3E}">
        <p14:creationId xmlns:p14="http://schemas.microsoft.com/office/powerpoint/2010/main" val="2478017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22</a:t>
            </a:fld>
            <a:endParaRPr lang="fr-FR"/>
          </a:p>
        </p:txBody>
      </p:sp>
    </p:spTree>
    <p:extLst>
      <p:ext uri="{BB962C8B-B14F-4D97-AF65-F5344CB8AC3E}">
        <p14:creationId xmlns:p14="http://schemas.microsoft.com/office/powerpoint/2010/main" val="314199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782"/>
              </a:spcAft>
              <a:buClr>
                <a:srgbClr val="FA816B"/>
              </a:buClr>
            </a:pPr>
            <a:r>
              <a:rPr lang="fr-FR" b="1" dirty="0">
                <a:solidFill>
                  <a:schemeClr val="tx1">
                    <a:lumMod val="75000"/>
                    <a:lumOff val="25000"/>
                  </a:schemeClr>
                </a:solidFill>
              </a:rPr>
              <a:t>Le piétonnier est régulièrement agrandi de façon temporaire pour le marché hebdomadaire ou pour des évènements ponctuels. En effet, la fermeture de l’espace public aux automobilistes permet de réaliser plus facilement des animations et d’augmenter l’attractivité. </a:t>
            </a:r>
            <a:endParaRPr lang="fr-FR" b="1" dirty="0">
              <a:solidFill>
                <a:schemeClr val="tx1">
                  <a:lumMod val="75000"/>
                  <a:lumOff val="25000"/>
                </a:schemeClr>
              </a:solidFill>
              <a:ea typeface="Calibri" panose="020F0502020204030204" pitchFamily="34" charset="0"/>
              <a:cs typeface="Times New Roman" panose="02020603050405020304" pitchFamily="18" charset="0"/>
            </a:endParaRPr>
          </a:p>
          <a:p>
            <a:pPr algn="just">
              <a:lnSpc>
                <a:spcPct val="107000"/>
              </a:lnSpc>
              <a:spcAft>
                <a:spcPts val="782"/>
              </a:spcAft>
              <a:buClr>
                <a:srgbClr val="FA816B"/>
              </a:buClr>
            </a:pPr>
            <a:r>
              <a:rPr lang="fr-FR" b="1" dirty="0">
                <a:solidFill>
                  <a:schemeClr val="tx1">
                    <a:lumMod val="75000"/>
                    <a:lumOff val="25000"/>
                  </a:schemeClr>
                </a:solidFill>
                <a:ea typeface="Calibri" panose="020F0502020204030204" pitchFamily="34" charset="0"/>
                <a:cs typeface="Times New Roman" panose="02020603050405020304" pitchFamily="18" charset="0"/>
              </a:rPr>
              <a:t>Le marché hebdomadaire et le « Samedi mobile»: </a:t>
            </a:r>
          </a:p>
          <a:p>
            <a:pPr marL="263765" algn="just">
              <a:lnSpc>
                <a:spcPct val="107000"/>
              </a:lnSpc>
              <a:spcAft>
                <a:spcPts val="782"/>
              </a:spcAft>
              <a:buClr>
                <a:srgbClr val="FA816B"/>
              </a:buClr>
            </a:pPr>
            <a:r>
              <a:rPr lang="fr-FR" dirty="0">
                <a:solidFill>
                  <a:schemeClr val="tx1">
                    <a:lumMod val="75000"/>
                    <a:lumOff val="25000"/>
                  </a:schemeClr>
                </a:solidFill>
                <a:ea typeface="Calibri" panose="020F0502020204030204" pitchFamily="34" charset="0"/>
                <a:cs typeface="Times New Roman" panose="02020603050405020304" pitchFamily="18" charset="0"/>
              </a:rPr>
              <a:t>Le marché a lieu tous les samedis matins et les rues suivantes sont fermées :  La rue de Bruxelles, la Place de l’Ange, la rue du Lièvre, la place du Palais de Justice et la rue Grafé. Ces mêmes rues restent également fermées l’après-midi pour agrandir le piétonnier et inviter à la flânerie. </a:t>
            </a:r>
          </a:p>
          <a:p>
            <a:pPr algn="just">
              <a:lnSpc>
                <a:spcPct val="107000"/>
              </a:lnSpc>
              <a:spcAft>
                <a:spcPts val="782"/>
              </a:spcAft>
              <a:buClr>
                <a:srgbClr val="FA816B"/>
              </a:buClr>
            </a:pPr>
            <a:r>
              <a:rPr lang="fr-FR" b="1" dirty="0">
                <a:solidFill>
                  <a:schemeClr val="tx1">
                    <a:lumMod val="75000"/>
                    <a:lumOff val="25000"/>
                  </a:schemeClr>
                </a:solidFill>
                <a:ea typeface="Calibri" panose="020F0502020204030204" pitchFamily="34" charset="0"/>
                <a:cs typeface="Times New Roman" panose="02020603050405020304" pitchFamily="18" charset="0"/>
              </a:rPr>
              <a:t>Les évènements ponctuels : </a:t>
            </a:r>
          </a:p>
          <a:p>
            <a:pPr marL="263765" algn="just">
              <a:lnSpc>
                <a:spcPct val="107000"/>
              </a:lnSpc>
              <a:spcAft>
                <a:spcPts val="782"/>
              </a:spcAft>
              <a:buClr>
                <a:srgbClr val="FA816B"/>
              </a:buClr>
            </a:pPr>
            <a:r>
              <a:rPr lang="fr-FR" dirty="0">
                <a:solidFill>
                  <a:schemeClr val="tx1">
                    <a:lumMod val="75000"/>
                    <a:lumOff val="25000"/>
                  </a:schemeClr>
                </a:solidFill>
                <a:ea typeface="Calibri" panose="020F0502020204030204" pitchFamily="34" charset="0"/>
                <a:cs typeface="Times New Roman" panose="02020603050405020304" pitchFamily="18" charset="0"/>
              </a:rPr>
              <a:t>Le centre-ville accueille un nombre grandissant d’évènements (les fêtes de la Wallonie, Namur en mai, les fêtes de fin d’année, etc.) et très variés, qui impactent la circulation.</a:t>
            </a:r>
          </a:p>
          <a:p>
            <a:pPr marL="263765" algn="just">
              <a:lnSpc>
                <a:spcPct val="107000"/>
              </a:lnSpc>
              <a:spcAft>
                <a:spcPts val="782"/>
              </a:spcAft>
              <a:buClr>
                <a:srgbClr val="FA816B"/>
              </a:buClr>
            </a:pPr>
            <a:r>
              <a:rPr lang="fr-FR" b="1" dirty="0">
                <a:solidFill>
                  <a:srgbClr val="FF0000"/>
                </a:solidFill>
                <a:ea typeface="Calibri" panose="020F0502020204030204" pitchFamily="34" charset="0"/>
                <a:cs typeface="Times New Roman" panose="02020603050405020304" pitchFamily="18" charset="0"/>
              </a:rPr>
              <a:t>En 2019, la corbeille a été fermée partiellement pendant 3jours et complètement pendant 51jours (stationnement et circulation). </a:t>
            </a:r>
            <a:endParaRPr lang="fr-BE" b="1" dirty="0">
              <a:solidFill>
                <a:srgbClr val="FF0000"/>
              </a:solidFill>
              <a:ea typeface="Calibri" panose="020F0502020204030204" pitchFamily="34" charset="0"/>
              <a:cs typeface="Times New Roman" panose="02020603050405020304" pitchFamily="18" charset="0"/>
            </a:endParaRPr>
          </a:p>
          <a:p>
            <a:endParaRPr lang="en-BE" dirty="0"/>
          </a:p>
        </p:txBody>
      </p:sp>
      <p:sp>
        <p:nvSpPr>
          <p:cNvPr id="4" name="Slide Number Placeholder 3"/>
          <p:cNvSpPr>
            <a:spLocks noGrp="1"/>
          </p:cNvSpPr>
          <p:nvPr>
            <p:ph type="sldNum" sz="quarter" idx="5"/>
          </p:nvPr>
        </p:nvSpPr>
        <p:spPr/>
        <p:txBody>
          <a:bodyPr/>
          <a:lstStyle/>
          <a:p>
            <a:pPr defTabSz="924641">
              <a:defRPr/>
            </a:pPr>
            <a:fld id="{CF59FA81-AA68-41D7-8E64-48154BEEB676}" type="slidenum">
              <a:rPr lang="fr-BE" sz="1300">
                <a:solidFill>
                  <a:prstClr val="black"/>
                </a:solidFill>
                <a:latin typeface="Calibri" panose="020F0502020204030204"/>
              </a:rPr>
              <a:pPr defTabSz="924641">
                <a:defRPr/>
              </a:pPr>
              <a:t>23</a:t>
            </a:fld>
            <a:endParaRPr lang="fr-BE" sz="1300" dirty="0">
              <a:solidFill>
                <a:prstClr val="black"/>
              </a:solidFill>
              <a:latin typeface="Calibri" panose="020F0502020204030204"/>
            </a:endParaRPr>
          </a:p>
        </p:txBody>
      </p:sp>
    </p:spTree>
    <p:extLst>
      <p:ext uri="{BB962C8B-B14F-4D97-AF65-F5344CB8AC3E}">
        <p14:creationId xmlns:p14="http://schemas.microsoft.com/office/powerpoint/2010/main" val="339836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3</a:t>
            </a:fld>
            <a:endParaRPr lang="fr-FR"/>
          </a:p>
        </p:txBody>
      </p:sp>
    </p:spTree>
    <p:extLst>
      <p:ext uri="{BB962C8B-B14F-4D97-AF65-F5344CB8AC3E}">
        <p14:creationId xmlns:p14="http://schemas.microsoft.com/office/powerpoint/2010/main" val="312223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4</a:t>
            </a:fld>
            <a:endParaRPr lang="fr-FR"/>
          </a:p>
        </p:txBody>
      </p:sp>
    </p:spTree>
    <p:extLst>
      <p:ext uri="{BB962C8B-B14F-4D97-AF65-F5344CB8AC3E}">
        <p14:creationId xmlns:p14="http://schemas.microsoft.com/office/powerpoint/2010/main" val="29378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5</a:t>
            </a:fld>
            <a:endParaRPr lang="fr-FR"/>
          </a:p>
        </p:txBody>
      </p:sp>
    </p:spTree>
    <p:extLst>
      <p:ext uri="{BB962C8B-B14F-4D97-AF65-F5344CB8AC3E}">
        <p14:creationId xmlns:p14="http://schemas.microsoft.com/office/powerpoint/2010/main" val="344791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6</a:t>
            </a:fld>
            <a:endParaRPr lang="fr-FR"/>
          </a:p>
        </p:txBody>
      </p:sp>
    </p:spTree>
    <p:extLst>
      <p:ext uri="{BB962C8B-B14F-4D97-AF65-F5344CB8AC3E}">
        <p14:creationId xmlns:p14="http://schemas.microsoft.com/office/powerpoint/2010/main" val="12574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CD81CCD-EDD0-468E-8436-0BAE26BE107D}" type="slidenum">
              <a:rPr lang="fr-BE" smtClean="0"/>
              <a:t>7</a:t>
            </a:fld>
            <a:endParaRPr lang="fr-BE"/>
          </a:p>
        </p:txBody>
      </p:sp>
    </p:spTree>
    <p:extLst>
      <p:ext uri="{BB962C8B-B14F-4D97-AF65-F5344CB8AC3E}">
        <p14:creationId xmlns:p14="http://schemas.microsoft.com/office/powerpoint/2010/main" val="63198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CD81CCD-EDD0-468E-8436-0BAE26BE107D}" type="slidenum">
              <a:rPr lang="fr-BE" smtClean="0"/>
              <a:t>8</a:t>
            </a:fld>
            <a:endParaRPr lang="fr-BE"/>
          </a:p>
        </p:txBody>
      </p:sp>
    </p:spTree>
    <p:extLst>
      <p:ext uri="{BB962C8B-B14F-4D97-AF65-F5344CB8AC3E}">
        <p14:creationId xmlns:p14="http://schemas.microsoft.com/office/powerpoint/2010/main" val="244483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AC9A8AF9-25A8-4045-9D5D-6EAA495CE410}" type="slidenum">
              <a:rPr lang="fr-FR" smtClean="0"/>
              <a:t>9</a:t>
            </a:fld>
            <a:endParaRPr lang="fr-FR"/>
          </a:p>
        </p:txBody>
      </p:sp>
    </p:spTree>
    <p:extLst>
      <p:ext uri="{BB962C8B-B14F-4D97-AF65-F5344CB8AC3E}">
        <p14:creationId xmlns:p14="http://schemas.microsoft.com/office/powerpoint/2010/main" val="293584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D81FD-EB68-6646-9775-B10B35857C6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65A6C65-992B-F043-B0FD-0291FB106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9A6BAF0-ABFE-DB43-AD2A-4547CA4FEFA6}"/>
              </a:ext>
            </a:extLst>
          </p:cNvPr>
          <p:cNvSpPr>
            <a:spLocks noGrp="1"/>
          </p:cNvSpPr>
          <p:nvPr>
            <p:ph type="dt" sz="half" idx="10"/>
          </p:nvPr>
        </p:nvSpPr>
        <p:spPr/>
        <p:txBody>
          <a:bodyPr/>
          <a:lstStyle/>
          <a:p>
            <a:r>
              <a:rPr lang="fr-FR"/>
              <a:t>08-09-22</a:t>
            </a:r>
          </a:p>
        </p:txBody>
      </p:sp>
      <p:sp>
        <p:nvSpPr>
          <p:cNvPr id="5" name="Espace réservé du pied de page 4">
            <a:extLst>
              <a:ext uri="{FF2B5EF4-FFF2-40B4-BE49-F238E27FC236}">
                <a16:creationId xmlns:a16="http://schemas.microsoft.com/office/drawing/2014/main" id="{36CCE8AD-F6F2-C84A-BC43-E7E0615D1C21}"/>
              </a:ext>
            </a:extLst>
          </p:cNvPr>
          <p:cNvSpPr>
            <a:spLocks noGrp="1"/>
          </p:cNvSpPr>
          <p:nvPr>
            <p:ph type="ftr" sz="quarter" idx="11"/>
          </p:nvPr>
        </p:nvSpPr>
        <p:spPr/>
        <p:txBody>
          <a:bodyPr/>
          <a:lstStyle/>
          <a:p>
            <a:r>
              <a:rPr lang="fr-BE"/>
              <a:t>Extension du piétonnier - Luc GENNART</a:t>
            </a:r>
            <a:endParaRPr lang="fr-FR"/>
          </a:p>
        </p:txBody>
      </p:sp>
      <p:sp>
        <p:nvSpPr>
          <p:cNvPr id="6" name="Espace réservé du numéro de diapositive 5">
            <a:extLst>
              <a:ext uri="{FF2B5EF4-FFF2-40B4-BE49-F238E27FC236}">
                <a16:creationId xmlns:a16="http://schemas.microsoft.com/office/drawing/2014/main" id="{68E461EF-C9E5-5344-9AEF-E538C44ED7B4}"/>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17825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53423-BAF8-CC4A-AAE7-66F437A59C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71A8BCC-90DA-BF41-AD9E-4776D87FFC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C224A4-1468-274D-8DE9-08CAEDFAF99E}"/>
              </a:ext>
            </a:extLst>
          </p:cNvPr>
          <p:cNvSpPr>
            <a:spLocks noGrp="1"/>
          </p:cNvSpPr>
          <p:nvPr>
            <p:ph type="dt" sz="half" idx="10"/>
          </p:nvPr>
        </p:nvSpPr>
        <p:spPr/>
        <p:txBody>
          <a:bodyPr/>
          <a:lstStyle/>
          <a:p>
            <a:r>
              <a:rPr lang="fr-FR"/>
              <a:t>08-09-22</a:t>
            </a:r>
          </a:p>
        </p:txBody>
      </p:sp>
      <p:sp>
        <p:nvSpPr>
          <p:cNvPr id="5" name="Espace réservé du pied de page 4">
            <a:extLst>
              <a:ext uri="{FF2B5EF4-FFF2-40B4-BE49-F238E27FC236}">
                <a16:creationId xmlns:a16="http://schemas.microsoft.com/office/drawing/2014/main" id="{6506DAE2-E893-CB4C-B3C7-EBAB66DFD027}"/>
              </a:ext>
            </a:extLst>
          </p:cNvPr>
          <p:cNvSpPr>
            <a:spLocks noGrp="1"/>
          </p:cNvSpPr>
          <p:nvPr>
            <p:ph type="ftr" sz="quarter" idx="11"/>
          </p:nvPr>
        </p:nvSpPr>
        <p:spPr/>
        <p:txBody>
          <a:bodyPr/>
          <a:lstStyle/>
          <a:p>
            <a:r>
              <a:rPr lang="fr-BE"/>
              <a:t>Extension du piétonnier - Luc GENNART</a:t>
            </a:r>
            <a:endParaRPr lang="fr-FR"/>
          </a:p>
        </p:txBody>
      </p:sp>
      <p:sp>
        <p:nvSpPr>
          <p:cNvPr id="6" name="Espace réservé du numéro de diapositive 5">
            <a:extLst>
              <a:ext uri="{FF2B5EF4-FFF2-40B4-BE49-F238E27FC236}">
                <a16:creationId xmlns:a16="http://schemas.microsoft.com/office/drawing/2014/main" id="{A8D6E649-D4F0-D249-BD54-CD90424DF18B}"/>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63918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E33E23B-7D71-4844-BACB-7404BE963F7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BCA4A27-9FA5-304B-8E5A-50F0BCFE56C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9130FE-DA0C-6A4E-98A2-94720128A107}"/>
              </a:ext>
            </a:extLst>
          </p:cNvPr>
          <p:cNvSpPr>
            <a:spLocks noGrp="1"/>
          </p:cNvSpPr>
          <p:nvPr>
            <p:ph type="dt" sz="half" idx="10"/>
          </p:nvPr>
        </p:nvSpPr>
        <p:spPr/>
        <p:txBody>
          <a:bodyPr/>
          <a:lstStyle/>
          <a:p>
            <a:r>
              <a:rPr lang="fr-FR"/>
              <a:t>08-09-22</a:t>
            </a:r>
          </a:p>
        </p:txBody>
      </p:sp>
      <p:sp>
        <p:nvSpPr>
          <p:cNvPr id="5" name="Espace réservé du pied de page 4">
            <a:extLst>
              <a:ext uri="{FF2B5EF4-FFF2-40B4-BE49-F238E27FC236}">
                <a16:creationId xmlns:a16="http://schemas.microsoft.com/office/drawing/2014/main" id="{284E8C5A-4E7E-FC40-82B3-8EFFF5059660}"/>
              </a:ext>
            </a:extLst>
          </p:cNvPr>
          <p:cNvSpPr>
            <a:spLocks noGrp="1"/>
          </p:cNvSpPr>
          <p:nvPr>
            <p:ph type="ftr" sz="quarter" idx="11"/>
          </p:nvPr>
        </p:nvSpPr>
        <p:spPr/>
        <p:txBody>
          <a:bodyPr/>
          <a:lstStyle/>
          <a:p>
            <a:r>
              <a:rPr lang="fr-BE"/>
              <a:t>Extension du piétonnier - Luc GENNART</a:t>
            </a:r>
            <a:endParaRPr lang="fr-FR"/>
          </a:p>
        </p:txBody>
      </p:sp>
      <p:sp>
        <p:nvSpPr>
          <p:cNvPr id="6" name="Espace réservé du numéro de diapositive 5">
            <a:extLst>
              <a:ext uri="{FF2B5EF4-FFF2-40B4-BE49-F238E27FC236}">
                <a16:creationId xmlns:a16="http://schemas.microsoft.com/office/drawing/2014/main" id="{931640F0-DB09-0B49-BB19-FB25B308B3D1}"/>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292590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A">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1pPr marL="304792" indent="-304792">
              <a:tabLst/>
              <a:defRPr/>
            </a:lvl1pPr>
            <a:lvl2pPr marL="596885" indent="-241294">
              <a:buClr>
                <a:schemeClr val="accent1"/>
              </a:buClr>
              <a:buSzPct val="90000"/>
              <a:buFont typeface="Courier New" panose="02070309020205020404" pitchFamily="49" charset="0"/>
              <a:buChar char="o"/>
              <a:tabLst/>
              <a:defRPr/>
            </a:lvl2pPr>
            <a:lvl3pPr>
              <a:buClr>
                <a:srgbClr val="00AAFF"/>
              </a:buClr>
              <a:defRPr/>
            </a:lvl3pPr>
            <a:lvl4pPr>
              <a:buClr>
                <a:srgbClr val="1C2691"/>
              </a:buCl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9" name="Title 8"/>
          <p:cNvSpPr>
            <a:spLocks noGrp="1"/>
          </p:cNvSpPr>
          <p:nvPr>
            <p:ph type="title"/>
          </p:nvPr>
        </p:nvSpPr>
        <p:spPr/>
        <p:txBody>
          <a:bodyPr/>
          <a:lstStyle/>
          <a:p>
            <a:r>
              <a:rPr lang="en-GB"/>
              <a:t>Click to edit Master title style</a:t>
            </a:r>
          </a:p>
        </p:txBody>
      </p:sp>
      <p:sp>
        <p:nvSpPr>
          <p:cNvPr id="2" name="Date Placeholder 1">
            <a:extLst>
              <a:ext uri="{FF2B5EF4-FFF2-40B4-BE49-F238E27FC236}">
                <a16:creationId xmlns:a16="http://schemas.microsoft.com/office/drawing/2014/main" id="{34F23F2E-B169-844B-B769-F88D2BDC9C8A}"/>
              </a:ext>
            </a:extLst>
          </p:cNvPr>
          <p:cNvSpPr>
            <a:spLocks noGrp="1"/>
          </p:cNvSpPr>
          <p:nvPr>
            <p:ph type="dt" sz="half" idx="10"/>
          </p:nvPr>
        </p:nvSpPr>
        <p:spPr>
          <a:xfrm>
            <a:off x="720000" y="6624001"/>
            <a:ext cx="720000" cy="333375"/>
          </a:xfrm>
        </p:spPr>
        <p:txBody>
          <a:bodyPr/>
          <a:lstStyle/>
          <a:p>
            <a:pPr algn="l"/>
            <a:r>
              <a:rPr lang="fr-FR"/>
              <a:t>08-09-22</a:t>
            </a:r>
            <a:endParaRPr lang="en-US"/>
          </a:p>
        </p:txBody>
      </p:sp>
      <p:sp>
        <p:nvSpPr>
          <p:cNvPr id="4" name="Footer Placeholder 3">
            <a:extLst>
              <a:ext uri="{FF2B5EF4-FFF2-40B4-BE49-F238E27FC236}">
                <a16:creationId xmlns:a16="http://schemas.microsoft.com/office/drawing/2014/main" id="{78CC00C1-EA47-AD46-B8A1-DF9368FB8C2A}"/>
              </a:ext>
            </a:extLst>
          </p:cNvPr>
          <p:cNvSpPr>
            <a:spLocks noGrp="1"/>
          </p:cNvSpPr>
          <p:nvPr>
            <p:ph type="ftr" sz="quarter" idx="11"/>
          </p:nvPr>
        </p:nvSpPr>
        <p:spPr/>
        <p:txBody>
          <a:bodyPr/>
          <a:lstStyle>
            <a:lvl1pPr algn="l">
              <a:defRPr/>
            </a:lvl1pPr>
          </a:lstStyle>
          <a:p>
            <a:r>
              <a:rPr lang="fr-BE"/>
              <a:t>Extension du piétonnier - Luc GENNART</a:t>
            </a:r>
            <a:endParaRPr lang="en-US"/>
          </a:p>
        </p:txBody>
      </p:sp>
      <p:sp>
        <p:nvSpPr>
          <p:cNvPr id="6" name="Slide Number Placeholder 5">
            <a:extLst>
              <a:ext uri="{FF2B5EF4-FFF2-40B4-BE49-F238E27FC236}">
                <a16:creationId xmlns:a16="http://schemas.microsoft.com/office/drawing/2014/main" id="{C6ECA0D6-8784-3C42-8DE0-D196F8B23E0E}"/>
              </a:ext>
            </a:extLst>
          </p:cNvPr>
          <p:cNvSpPr>
            <a:spLocks noGrp="1"/>
          </p:cNvSpPr>
          <p:nvPr>
            <p:ph type="sldNum" sz="quarter" idx="12"/>
          </p:nvPr>
        </p:nvSpPr>
        <p:spPr/>
        <p:txBody>
          <a:bodyPr/>
          <a:lstStyle/>
          <a:p>
            <a:fld id="{733122C9-A0B9-462F-8757-0847AD287B63}" type="slidenum">
              <a:rPr lang="en-US" smtClean="0"/>
              <a:pPr/>
              <a:t>‹N°›</a:t>
            </a:fld>
            <a:endParaRPr lang="en-US"/>
          </a:p>
        </p:txBody>
      </p:sp>
    </p:spTree>
    <p:extLst>
      <p:ext uri="{BB962C8B-B14F-4D97-AF65-F5344CB8AC3E}">
        <p14:creationId xmlns:p14="http://schemas.microsoft.com/office/powerpoint/2010/main" val="3212040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F6934-1459-424A-93D7-785F7840C9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F00B7FE-9801-7E4D-99FD-18F7E8DCCAB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F915A6-7628-714D-8746-45FBC8BFFD5A}"/>
              </a:ext>
            </a:extLst>
          </p:cNvPr>
          <p:cNvSpPr>
            <a:spLocks noGrp="1"/>
          </p:cNvSpPr>
          <p:nvPr>
            <p:ph type="dt" sz="half" idx="10"/>
          </p:nvPr>
        </p:nvSpPr>
        <p:spPr/>
        <p:txBody>
          <a:bodyPr/>
          <a:lstStyle/>
          <a:p>
            <a:r>
              <a:rPr lang="fr-FR"/>
              <a:t>08-09-22</a:t>
            </a:r>
          </a:p>
        </p:txBody>
      </p:sp>
      <p:sp>
        <p:nvSpPr>
          <p:cNvPr id="5" name="Espace réservé du pied de page 4">
            <a:extLst>
              <a:ext uri="{FF2B5EF4-FFF2-40B4-BE49-F238E27FC236}">
                <a16:creationId xmlns:a16="http://schemas.microsoft.com/office/drawing/2014/main" id="{8565D1CA-2D06-2E41-B89D-709C14E676E8}"/>
              </a:ext>
            </a:extLst>
          </p:cNvPr>
          <p:cNvSpPr>
            <a:spLocks noGrp="1"/>
          </p:cNvSpPr>
          <p:nvPr>
            <p:ph type="ftr" sz="quarter" idx="11"/>
          </p:nvPr>
        </p:nvSpPr>
        <p:spPr/>
        <p:txBody>
          <a:bodyPr/>
          <a:lstStyle/>
          <a:p>
            <a:r>
              <a:rPr lang="fr-BE"/>
              <a:t>Extension du piétonnier - Luc GENNART</a:t>
            </a:r>
            <a:endParaRPr lang="fr-FR"/>
          </a:p>
        </p:txBody>
      </p:sp>
      <p:sp>
        <p:nvSpPr>
          <p:cNvPr id="6" name="Espace réservé du numéro de diapositive 5">
            <a:extLst>
              <a:ext uri="{FF2B5EF4-FFF2-40B4-BE49-F238E27FC236}">
                <a16:creationId xmlns:a16="http://schemas.microsoft.com/office/drawing/2014/main" id="{D6D2848D-5F04-3841-BBC8-016652526F95}"/>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63414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CC89A-4D23-3642-AA6F-949782E5C82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A6D05BD-1987-3A43-AC43-D7BE2EA851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BC47705-5D4E-1F41-8C1A-888B3EF1FC68}"/>
              </a:ext>
            </a:extLst>
          </p:cNvPr>
          <p:cNvSpPr>
            <a:spLocks noGrp="1"/>
          </p:cNvSpPr>
          <p:nvPr>
            <p:ph type="dt" sz="half" idx="10"/>
          </p:nvPr>
        </p:nvSpPr>
        <p:spPr/>
        <p:txBody>
          <a:bodyPr/>
          <a:lstStyle/>
          <a:p>
            <a:r>
              <a:rPr lang="fr-FR"/>
              <a:t>08-09-22</a:t>
            </a:r>
          </a:p>
        </p:txBody>
      </p:sp>
      <p:sp>
        <p:nvSpPr>
          <p:cNvPr id="5" name="Espace réservé du pied de page 4">
            <a:extLst>
              <a:ext uri="{FF2B5EF4-FFF2-40B4-BE49-F238E27FC236}">
                <a16:creationId xmlns:a16="http://schemas.microsoft.com/office/drawing/2014/main" id="{173CAD7B-675E-AF47-8FE2-6CD7665C2E10}"/>
              </a:ext>
            </a:extLst>
          </p:cNvPr>
          <p:cNvSpPr>
            <a:spLocks noGrp="1"/>
          </p:cNvSpPr>
          <p:nvPr>
            <p:ph type="ftr" sz="quarter" idx="11"/>
          </p:nvPr>
        </p:nvSpPr>
        <p:spPr/>
        <p:txBody>
          <a:bodyPr/>
          <a:lstStyle/>
          <a:p>
            <a:r>
              <a:rPr lang="fr-BE"/>
              <a:t>Extension du piétonnier - Luc GENNART</a:t>
            </a:r>
            <a:endParaRPr lang="fr-FR"/>
          </a:p>
        </p:txBody>
      </p:sp>
      <p:sp>
        <p:nvSpPr>
          <p:cNvPr id="6" name="Espace réservé du numéro de diapositive 5">
            <a:extLst>
              <a:ext uri="{FF2B5EF4-FFF2-40B4-BE49-F238E27FC236}">
                <a16:creationId xmlns:a16="http://schemas.microsoft.com/office/drawing/2014/main" id="{F6D4DE3B-1983-D446-9DED-DE7756C15C98}"/>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273205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04CEA-ADD9-8A46-B935-3392179A45D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2508640-E96E-094F-B43E-675C15F9127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0BF5BCB-8264-C745-9960-7A0ACC096BA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1A29A67-DF82-B643-B290-8F21E8A04919}"/>
              </a:ext>
            </a:extLst>
          </p:cNvPr>
          <p:cNvSpPr>
            <a:spLocks noGrp="1"/>
          </p:cNvSpPr>
          <p:nvPr>
            <p:ph type="dt" sz="half" idx="10"/>
          </p:nvPr>
        </p:nvSpPr>
        <p:spPr/>
        <p:txBody>
          <a:bodyPr/>
          <a:lstStyle/>
          <a:p>
            <a:r>
              <a:rPr lang="fr-FR"/>
              <a:t>08-09-22</a:t>
            </a:r>
          </a:p>
        </p:txBody>
      </p:sp>
      <p:sp>
        <p:nvSpPr>
          <p:cNvPr id="6" name="Espace réservé du pied de page 5">
            <a:extLst>
              <a:ext uri="{FF2B5EF4-FFF2-40B4-BE49-F238E27FC236}">
                <a16:creationId xmlns:a16="http://schemas.microsoft.com/office/drawing/2014/main" id="{A79FDB97-A920-5142-B7BD-982672BCCD89}"/>
              </a:ext>
            </a:extLst>
          </p:cNvPr>
          <p:cNvSpPr>
            <a:spLocks noGrp="1"/>
          </p:cNvSpPr>
          <p:nvPr>
            <p:ph type="ftr" sz="quarter" idx="11"/>
          </p:nvPr>
        </p:nvSpPr>
        <p:spPr/>
        <p:txBody>
          <a:bodyPr/>
          <a:lstStyle/>
          <a:p>
            <a:r>
              <a:rPr lang="fr-BE"/>
              <a:t>Extension du piétonnier - Luc GENNART</a:t>
            </a:r>
            <a:endParaRPr lang="fr-FR"/>
          </a:p>
        </p:txBody>
      </p:sp>
      <p:sp>
        <p:nvSpPr>
          <p:cNvPr id="7" name="Espace réservé du numéro de diapositive 6">
            <a:extLst>
              <a:ext uri="{FF2B5EF4-FFF2-40B4-BE49-F238E27FC236}">
                <a16:creationId xmlns:a16="http://schemas.microsoft.com/office/drawing/2014/main" id="{4DE77CC3-26EA-1442-A4CB-3507CB1E717F}"/>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270307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FD05D-CE71-6C43-A1DB-05768A04DCD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BBE658C-B8EF-5445-9112-7875B46624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AB89BAA-D75C-A44A-A1F7-60004A4193D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D150039-9A49-074D-825B-D9FBE067D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0D573EA-A4BB-BF48-BF75-08F1BC7D3F6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5880A85-FEB5-8A41-8632-30B9F239DC1F}"/>
              </a:ext>
            </a:extLst>
          </p:cNvPr>
          <p:cNvSpPr>
            <a:spLocks noGrp="1"/>
          </p:cNvSpPr>
          <p:nvPr>
            <p:ph type="dt" sz="half" idx="10"/>
          </p:nvPr>
        </p:nvSpPr>
        <p:spPr/>
        <p:txBody>
          <a:bodyPr/>
          <a:lstStyle/>
          <a:p>
            <a:r>
              <a:rPr lang="fr-FR"/>
              <a:t>08-09-22</a:t>
            </a:r>
          </a:p>
        </p:txBody>
      </p:sp>
      <p:sp>
        <p:nvSpPr>
          <p:cNvPr id="8" name="Espace réservé du pied de page 7">
            <a:extLst>
              <a:ext uri="{FF2B5EF4-FFF2-40B4-BE49-F238E27FC236}">
                <a16:creationId xmlns:a16="http://schemas.microsoft.com/office/drawing/2014/main" id="{C3B35EA3-ADA1-4E4A-96D8-2D0A94EA17FD}"/>
              </a:ext>
            </a:extLst>
          </p:cNvPr>
          <p:cNvSpPr>
            <a:spLocks noGrp="1"/>
          </p:cNvSpPr>
          <p:nvPr>
            <p:ph type="ftr" sz="quarter" idx="11"/>
          </p:nvPr>
        </p:nvSpPr>
        <p:spPr/>
        <p:txBody>
          <a:bodyPr/>
          <a:lstStyle/>
          <a:p>
            <a:r>
              <a:rPr lang="fr-BE"/>
              <a:t>Extension du piétonnier - Luc GENNART</a:t>
            </a:r>
            <a:endParaRPr lang="fr-FR"/>
          </a:p>
        </p:txBody>
      </p:sp>
      <p:sp>
        <p:nvSpPr>
          <p:cNvPr id="9" name="Espace réservé du numéro de diapositive 8">
            <a:extLst>
              <a:ext uri="{FF2B5EF4-FFF2-40B4-BE49-F238E27FC236}">
                <a16:creationId xmlns:a16="http://schemas.microsoft.com/office/drawing/2014/main" id="{C7ED3D8E-CEA2-354C-B634-2C0F31365AEF}"/>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223707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F8BB8-6C78-AC4B-B6F7-E4DD28E5B28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A5F346A-F105-B849-B21D-7B52D7C69AD2}"/>
              </a:ext>
            </a:extLst>
          </p:cNvPr>
          <p:cNvSpPr>
            <a:spLocks noGrp="1"/>
          </p:cNvSpPr>
          <p:nvPr>
            <p:ph type="dt" sz="half" idx="10"/>
          </p:nvPr>
        </p:nvSpPr>
        <p:spPr/>
        <p:txBody>
          <a:bodyPr/>
          <a:lstStyle/>
          <a:p>
            <a:r>
              <a:rPr lang="fr-FR"/>
              <a:t>08-09-22</a:t>
            </a:r>
          </a:p>
        </p:txBody>
      </p:sp>
      <p:sp>
        <p:nvSpPr>
          <p:cNvPr id="4" name="Espace réservé du pied de page 3">
            <a:extLst>
              <a:ext uri="{FF2B5EF4-FFF2-40B4-BE49-F238E27FC236}">
                <a16:creationId xmlns:a16="http://schemas.microsoft.com/office/drawing/2014/main" id="{E7A22979-14CA-914D-9D88-5AC022BF1377}"/>
              </a:ext>
            </a:extLst>
          </p:cNvPr>
          <p:cNvSpPr>
            <a:spLocks noGrp="1"/>
          </p:cNvSpPr>
          <p:nvPr>
            <p:ph type="ftr" sz="quarter" idx="11"/>
          </p:nvPr>
        </p:nvSpPr>
        <p:spPr/>
        <p:txBody>
          <a:bodyPr/>
          <a:lstStyle/>
          <a:p>
            <a:r>
              <a:rPr lang="fr-BE"/>
              <a:t>Extension du piétonnier - Luc GENNART</a:t>
            </a:r>
            <a:endParaRPr lang="fr-FR"/>
          </a:p>
        </p:txBody>
      </p:sp>
      <p:sp>
        <p:nvSpPr>
          <p:cNvPr id="5" name="Espace réservé du numéro de diapositive 4">
            <a:extLst>
              <a:ext uri="{FF2B5EF4-FFF2-40B4-BE49-F238E27FC236}">
                <a16:creationId xmlns:a16="http://schemas.microsoft.com/office/drawing/2014/main" id="{D5CD71DD-E7D7-B642-9BB7-10D270F3C433}"/>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184841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D09D29B-AE2E-974C-A81E-EECDD540DCF2}"/>
              </a:ext>
            </a:extLst>
          </p:cNvPr>
          <p:cNvSpPr>
            <a:spLocks noGrp="1"/>
          </p:cNvSpPr>
          <p:nvPr>
            <p:ph type="dt" sz="half" idx="10"/>
          </p:nvPr>
        </p:nvSpPr>
        <p:spPr/>
        <p:txBody>
          <a:bodyPr/>
          <a:lstStyle/>
          <a:p>
            <a:r>
              <a:rPr lang="fr-FR"/>
              <a:t>08-09-22</a:t>
            </a:r>
          </a:p>
        </p:txBody>
      </p:sp>
      <p:sp>
        <p:nvSpPr>
          <p:cNvPr id="3" name="Espace réservé du pied de page 2">
            <a:extLst>
              <a:ext uri="{FF2B5EF4-FFF2-40B4-BE49-F238E27FC236}">
                <a16:creationId xmlns:a16="http://schemas.microsoft.com/office/drawing/2014/main" id="{133D06DC-E252-F44D-AF0F-897F28E644A4}"/>
              </a:ext>
            </a:extLst>
          </p:cNvPr>
          <p:cNvSpPr>
            <a:spLocks noGrp="1"/>
          </p:cNvSpPr>
          <p:nvPr>
            <p:ph type="ftr" sz="quarter" idx="11"/>
          </p:nvPr>
        </p:nvSpPr>
        <p:spPr/>
        <p:txBody>
          <a:bodyPr/>
          <a:lstStyle/>
          <a:p>
            <a:r>
              <a:rPr lang="fr-BE"/>
              <a:t>Extension du piétonnier - Luc GENNART</a:t>
            </a:r>
            <a:endParaRPr lang="fr-FR"/>
          </a:p>
        </p:txBody>
      </p:sp>
      <p:sp>
        <p:nvSpPr>
          <p:cNvPr id="4" name="Espace réservé du numéro de diapositive 3">
            <a:extLst>
              <a:ext uri="{FF2B5EF4-FFF2-40B4-BE49-F238E27FC236}">
                <a16:creationId xmlns:a16="http://schemas.microsoft.com/office/drawing/2014/main" id="{54FFD627-F46D-D240-9CA6-0F98124CA589}"/>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227402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7F3F75-2FAB-F84E-B32A-65D2F816CB7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6FCE5B7-7654-9B4A-B2B4-0B188223A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7337AA-D4BC-044F-9B53-09C62B130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074C0A-8390-D24F-96EC-5D549251AB86}"/>
              </a:ext>
            </a:extLst>
          </p:cNvPr>
          <p:cNvSpPr>
            <a:spLocks noGrp="1"/>
          </p:cNvSpPr>
          <p:nvPr>
            <p:ph type="dt" sz="half" idx="10"/>
          </p:nvPr>
        </p:nvSpPr>
        <p:spPr/>
        <p:txBody>
          <a:bodyPr/>
          <a:lstStyle/>
          <a:p>
            <a:r>
              <a:rPr lang="fr-FR"/>
              <a:t>08-09-22</a:t>
            </a:r>
          </a:p>
        </p:txBody>
      </p:sp>
      <p:sp>
        <p:nvSpPr>
          <p:cNvPr id="6" name="Espace réservé du pied de page 5">
            <a:extLst>
              <a:ext uri="{FF2B5EF4-FFF2-40B4-BE49-F238E27FC236}">
                <a16:creationId xmlns:a16="http://schemas.microsoft.com/office/drawing/2014/main" id="{D82CA3B9-0C2E-DD4B-844D-702C47DD68C9}"/>
              </a:ext>
            </a:extLst>
          </p:cNvPr>
          <p:cNvSpPr>
            <a:spLocks noGrp="1"/>
          </p:cNvSpPr>
          <p:nvPr>
            <p:ph type="ftr" sz="quarter" idx="11"/>
          </p:nvPr>
        </p:nvSpPr>
        <p:spPr/>
        <p:txBody>
          <a:bodyPr/>
          <a:lstStyle/>
          <a:p>
            <a:r>
              <a:rPr lang="fr-BE"/>
              <a:t>Extension du piétonnier - Luc GENNART</a:t>
            </a:r>
            <a:endParaRPr lang="fr-FR"/>
          </a:p>
        </p:txBody>
      </p:sp>
      <p:sp>
        <p:nvSpPr>
          <p:cNvPr id="7" name="Espace réservé du numéro de diapositive 6">
            <a:extLst>
              <a:ext uri="{FF2B5EF4-FFF2-40B4-BE49-F238E27FC236}">
                <a16:creationId xmlns:a16="http://schemas.microsoft.com/office/drawing/2014/main" id="{A48EE4C0-6E29-2248-AED2-17E5A34514F4}"/>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23540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59D01-E0F1-C543-B115-90CEBE3EEF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2D81B02-E5F3-3E42-B284-9EFC3FC22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15753D4-5D0B-9041-A54F-68503CE0C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0A74DE-93E1-B744-830F-4271FC9EFF03}"/>
              </a:ext>
            </a:extLst>
          </p:cNvPr>
          <p:cNvSpPr>
            <a:spLocks noGrp="1"/>
          </p:cNvSpPr>
          <p:nvPr>
            <p:ph type="dt" sz="half" idx="10"/>
          </p:nvPr>
        </p:nvSpPr>
        <p:spPr/>
        <p:txBody>
          <a:bodyPr/>
          <a:lstStyle/>
          <a:p>
            <a:r>
              <a:rPr lang="fr-FR"/>
              <a:t>08-09-22</a:t>
            </a:r>
          </a:p>
        </p:txBody>
      </p:sp>
      <p:sp>
        <p:nvSpPr>
          <p:cNvPr id="6" name="Espace réservé du pied de page 5">
            <a:extLst>
              <a:ext uri="{FF2B5EF4-FFF2-40B4-BE49-F238E27FC236}">
                <a16:creationId xmlns:a16="http://schemas.microsoft.com/office/drawing/2014/main" id="{5EE78A09-E767-A348-99A4-BE7B450C6AFD}"/>
              </a:ext>
            </a:extLst>
          </p:cNvPr>
          <p:cNvSpPr>
            <a:spLocks noGrp="1"/>
          </p:cNvSpPr>
          <p:nvPr>
            <p:ph type="ftr" sz="quarter" idx="11"/>
          </p:nvPr>
        </p:nvSpPr>
        <p:spPr/>
        <p:txBody>
          <a:bodyPr/>
          <a:lstStyle/>
          <a:p>
            <a:r>
              <a:rPr lang="fr-BE"/>
              <a:t>Extension du piétonnier - Luc GENNART</a:t>
            </a:r>
            <a:endParaRPr lang="fr-FR"/>
          </a:p>
        </p:txBody>
      </p:sp>
      <p:sp>
        <p:nvSpPr>
          <p:cNvPr id="7" name="Espace réservé du numéro de diapositive 6">
            <a:extLst>
              <a:ext uri="{FF2B5EF4-FFF2-40B4-BE49-F238E27FC236}">
                <a16:creationId xmlns:a16="http://schemas.microsoft.com/office/drawing/2014/main" id="{EB5984C7-CEA6-A344-B9F9-EA2CD00D378C}"/>
              </a:ext>
            </a:extLst>
          </p:cNvPr>
          <p:cNvSpPr>
            <a:spLocks noGrp="1"/>
          </p:cNvSpPr>
          <p:nvPr>
            <p:ph type="sldNum" sz="quarter" idx="12"/>
          </p:nvPr>
        </p:nvSpPr>
        <p:spPr/>
        <p:txBody>
          <a:bodyPr/>
          <a:lstStyle/>
          <a:p>
            <a:fld id="{CE05A1A6-0DF7-1743-9521-0C61BFD4133A}" type="slidenum">
              <a:rPr lang="fr-FR" smtClean="0"/>
              <a:t>‹N°›</a:t>
            </a:fld>
            <a:endParaRPr lang="fr-FR"/>
          </a:p>
        </p:txBody>
      </p:sp>
    </p:spTree>
    <p:extLst>
      <p:ext uri="{BB962C8B-B14F-4D97-AF65-F5344CB8AC3E}">
        <p14:creationId xmlns:p14="http://schemas.microsoft.com/office/powerpoint/2010/main" val="74800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30C48A2-5810-CD41-9760-EDA69A9BD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8E8CCFB-C28A-8441-916E-1EEDD51A2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FFF0D9-B7A5-6A4E-810A-120EC8709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08-09-22</a:t>
            </a:r>
          </a:p>
        </p:txBody>
      </p:sp>
      <p:sp>
        <p:nvSpPr>
          <p:cNvPr id="5" name="Espace réservé du pied de page 4">
            <a:extLst>
              <a:ext uri="{FF2B5EF4-FFF2-40B4-BE49-F238E27FC236}">
                <a16:creationId xmlns:a16="http://schemas.microsoft.com/office/drawing/2014/main" id="{0A61DEC9-13AA-CC41-BE7C-BEB5AF1A4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a:t>Extension du piétonnier - Luc GENNART</a:t>
            </a:r>
            <a:endParaRPr lang="fr-FR"/>
          </a:p>
        </p:txBody>
      </p:sp>
      <p:sp>
        <p:nvSpPr>
          <p:cNvPr id="6" name="Espace réservé du numéro de diapositive 5">
            <a:extLst>
              <a:ext uri="{FF2B5EF4-FFF2-40B4-BE49-F238E27FC236}">
                <a16:creationId xmlns:a16="http://schemas.microsoft.com/office/drawing/2014/main" id="{DF23639D-8930-2A44-BE3A-1181B2780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5A1A6-0DF7-1743-9521-0C61BFD4133A}" type="slidenum">
              <a:rPr lang="fr-FR" smtClean="0"/>
              <a:t>‹N°›</a:t>
            </a:fld>
            <a:endParaRPr lang="fr-FR"/>
          </a:p>
        </p:txBody>
      </p:sp>
    </p:spTree>
    <p:extLst>
      <p:ext uri="{BB962C8B-B14F-4D97-AF65-F5344CB8AC3E}">
        <p14:creationId xmlns:p14="http://schemas.microsoft.com/office/powerpoint/2010/main" val="370598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IMG_8900%20V2.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30331478-443B-4145-AD8C-CFF821F4E6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81793" y="3275486"/>
            <a:ext cx="5202632" cy="2943192"/>
          </a:xfrm>
          <a:prstGeom prst="rect">
            <a:avLst/>
          </a:prstGeom>
        </p:spPr>
      </p:pic>
      <p:sp>
        <p:nvSpPr>
          <p:cNvPr id="2" name="Titre 1"/>
          <p:cNvSpPr>
            <a:spLocks noGrp="1"/>
          </p:cNvSpPr>
          <p:nvPr>
            <p:ph type="ctrTitle"/>
          </p:nvPr>
        </p:nvSpPr>
        <p:spPr>
          <a:xfrm>
            <a:off x="1181793" y="335770"/>
            <a:ext cx="10172007" cy="1162145"/>
          </a:xfrm>
        </p:spPr>
        <p:txBody>
          <a:bodyPr/>
          <a:lstStyle/>
          <a:p>
            <a:r>
              <a:rPr lang="fr-BE" dirty="0"/>
              <a:t>Projet d’extension du piétonnier</a:t>
            </a:r>
          </a:p>
        </p:txBody>
      </p:sp>
      <p:sp>
        <p:nvSpPr>
          <p:cNvPr id="3" name="Sous-titre 2"/>
          <p:cNvSpPr>
            <a:spLocks noGrp="1"/>
          </p:cNvSpPr>
          <p:nvPr>
            <p:ph type="subTitle" idx="1"/>
          </p:nvPr>
        </p:nvSpPr>
        <p:spPr>
          <a:xfrm>
            <a:off x="1226404" y="1562453"/>
            <a:ext cx="10082784" cy="1655762"/>
          </a:xfrm>
        </p:spPr>
        <p:txBody>
          <a:bodyPr/>
          <a:lstStyle/>
          <a:p>
            <a:r>
              <a:rPr lang="fr-BE" dirty="0"/>
              <a:t>Grandes options de l’extension du piétonnier et de la circulation au centre-ville</a:t>
            </a:r>
          </a:p>
        </p:txBody>
      </p:sp>
      <p:sp>
        <p:nvSpPr>
          <p:cNvPr id="9" name="Espace réservé du numéro de diapositive 8"/>
          <p:cNvSpPr>
            <a:spLocks noGrp="1"/>
          </p:cNvSpPr>
          <p:nvPr>
            <p:ph type="sldNum" sz="quarter" idx="12"/>
          </p:nvPr>
        </p:nvSpPr>
        <p:spPr/>
        <p:txBody>
          <a:bodyPr/>
          <a:lstStyle/>
          <a:p>
            <a:fld id="{CE05A1A6-0DF7-1743-9521-0C61BFD4133A}" type="slidenum">
              <a:rPr lang="fr-FR" smtClean="0"/>
              <a:t>1</a:t>
            </a:fld>
            <a:endParaRPr lang="fr-FR"/>
          </a:p>
        </p:txBody>
      </p:sp>
      <p:pic>
        <p:nvPicPr>
          <p:cNvPr id="10" name="Image 9"/>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66782" y1="97329" x2="66782" y2="97329"/>
                        <a14:foregroundMark x1="61111" y1="96884" x2="61111" y2="96884"/>
                        <a14:foregroundMark x1="83912" y1="95697" x2="83912" y2="95697"/>
                      </a14:backgroundRemoval>
                    </a14:imgEffect>
                  </a14:imgLayer>
                </a14:imgProps>
              </a:ext>
              <a:ext uri="{28A0092B-C50C-407E-A947-70E740481C1C}">
                <a14:useLocalDpi xmlns:a14="http://schemas.microsoft.com/office/drawing/2010/main" val="0"/>
              </a:ext>
            </a:extLst>
          </a:blip>
          <a:stretch>
            <a:fillRect/>
          </a:stretch>
        </p:blipFill>
        <p:spPr>
          <a:xfrm>
            <a:off x="5719665" y="1619724"/>
            <a:ext cx="6714941" cy="5238276"/>
          </a:xfrm>
          <a:prstGeom prst="rect">
            <a:avLst/>
          </a:prstGeom>
        </p:spPr>
      </p:pic>
      <p:pic>
        <p:nvPicPr>
          <p:cNvPr id="1026" name="Picture 2" descr="Accueil - M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8797" y="5453533"/>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5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a:extLst>
              <a:ext uri="{FF2B5EF4-FFF2-40B4-BE49-F238E27FC236}">
                <a16:creationId xmlns:a16="http://schemas.microsoft.com/office/drawing/2014/main" id="{1FF2905A-B46A-884E-BEEB-ECE87DB4A50C}"/>
              </a:ext>
            </a:extLst>
          </p:cNvPr>
          <p:cNvSpPr txBox="1">
            <a:spLocks/>
          </p:cNvSpPr>
          <p:nvPr/>
        </p:nvSpPr>
        <p:spPr>
          <a:xfrm>
            <a:off x="2688674" y="228355"/>
            <a:ext cx="6814652" cy="133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dirty="0">
                <a:latin typeface="+mj-lt"/>
              </a:rPr>
              <a:t>Le volet participatif</a:t>
            </a:r>
          </a:p>
        </p:txBody>
      </p:sp>
      <p:sp>
        <p:nvSpPr>
          <p:cNvPr id="6" name="Espace réservé du texte 4">
            <a:extLst>
              <a:ext uri="{FF2B5EF4-FFF2-40B4-BE49-F238E27FC236}">
                <a16:creationId xmlns:a16="http://schemas.microsoft.com/office/drawing/2014/main" id="{732A6621-AA8F-AD45-91C8-0E61C73C98F0}"/>
              </a:ext>
            </a:extLst>
          </p:cNvPr>
          <p:cNvSpPr txBox="1">
            <a:spLocks/>
          </p:cNvSpPr>
          <p:nvPr/>
        </p:nvSpPr>
        <p:spPr>
          <a:xfrm>
            <a:off x="392476" y="1547243"/>
            <a:ext cx="10515600" cy="4379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Souhaits exprimés pour le centre-ville :</a:t>
            </a:r>
          </a:p>
        </p:txBody>
      </p:sp>
      <p:sp>
        <p:nvSpPr>
          <p:cNvPr id="7" name="Espace réservé du texte 5">
            <a:extLst>
              <a:ext uri="{FF2B5EF4-FFF2-40B4-BE49-F238E27FC236}">
                <a16:creationId xmlns:a16="http://schemas.microsoft.com/office/drawing/2014/main" id="{E76BD9A4-0691-9F42-890F-03FEFE33AB0D}"/>
              </a:ext>
            </a:extLst>
          </p:cNvPr>
          <p:cNvSpPr txBox="1">
            <a:spLocks/>
          </p:cNvSpPr>
          <p:nvPr/>
        </p:nvSpPr>
        <p:spPr>
          <a:xfrm>
            <a:off x="752476" y="2169028"/>
            <a:ext cx="5714586" cy="412583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Attractif : </a:t>
            </a:r>
            <a:r>
              <a:rPr lang="fr-FR" sz="2400" dirty="0"/>
              <a:t>pour tous les usagers</a:t>
            </a:r>
          </a:p>
          <a:p>
            <a:r>
              <a:rPr lang="fr-FR" sz="2400" dirty="0"/>
              <a:t>Visionnaire/</a:t>
            </a:r>
            <a:r>
              <a:rPr lang="fr-FR" sz="2400" b="1" dirty="0"/>
              <a:t>Progressiste </a:t>
            </a:r>
            <a:r>
              <a:rPr lang="fr-FR" sz="2400" dirty="0"/>
              <a:t>: un centre-ville apaisé </a:t>
            </a:r>
            <a:r>
              <a:rPr lang="fr-FR" sz="2400" dirty="0">
                <a:sym typeface="Wingdings" pitchFamily="2" charset="2"/>
              </a:rPr>
              <a:t> </a:t>
            </a:r>
            <a:r>
              <a:rPr lang="fr-FR" sz="2400" dirty="0"/>
              <a:t>Implique des choix forts !</a:t>
            </a:r>
          </a:p>
          <a:p>
            <a:r>
              <a:rPr lang="fr-FR" sz="2400" b="1" dirty="0"/>
              <a:t>Vivant</a:t>
            </a:r>
            <a:r>
              <a:rPr lang="fr-FR" sz="2400" dirty="0"/>
              <a:t>, </a:t>
            </a:r>
            <a:r>
              <a:rPr lang="fr-FR" sz="2400" b="1" dirty="0"/>
              <a:t>vivable</a:t>
            </a:r>
            <a:r>
              <a:rPr lang="fr-FR" sz="2400" dirty="0"/>
              <a:t> et </a:t>
            </a:r>
            <a:r>
              <a:rPr lang="fr-FR" sz="2400" b="1" dirty="0"/>
              <a:t>sécurisé</a:t>
            </a:r>
          </a:p>
          <a:p>
            <a:r>
              <a:rPr lang="fr-FR" sz="2400" b="1" dirty="0"/>
              <a:t>Accessible</a:t>
            </a:r>
            <a:endParaRPr lang="fr-FR" sz="2400" dirty="0"/>
          </a:p>
          <a:p>
            <a:pPr marL="457200" lvl="1" indent="0">
              <a:buFont typeface="Arial" panose="020B0604020202020204" pitchFamily="34" charset="0"/>
              <a:buNone/>
            </a:pPr>
            <a:r>
              <a:rPr lang="fr-FR" dirty="0"/>
              <a:t>MAIS avec un </a:t>
            </a:r>
            <a:r>
              <a:rPr lang="fr-FR" b="1" dirty="0"/>
              <a:t>équilibre</a:t>
            </a:r>
            <a:r>
              <a:rPr lang="fr-FR" dirty="0"/>
              <a:t> en matière de </a:t>
            </a:r>
            <a:r>
              <a:rPr lang="fr-FR" b="1" dirty="0"/>
              <a:t>cohabitation</a:t>
            </a:r>
            <a:r>
              <a:rPr lang="fr-FR" dirty="0"/>
              <a:t>/partage de l’espace public</a:t>
            </a:r>
          </a:p>
          <a:p>
            <a:r>
              <a:rPr lang="fr-FR" sz="2400" b="1" dirty="0"/>
              <a:t>Mixte</a:t>
            </a:r>
            <a:r>
              <a:rPr lang="fr-FR" sz="2400" dirty="0"/>
              <a:t> d’un point de vue fonctionnel</a:t>
            </a:r>
          </a:p>
          <a:p>
            <a:pPr lvl="2"/>
            <a:endParaRPr lang="fr-FR" sz="2400" dirty="0"/>
          </a:p>
        </p:txBody>
      </p:sp>
      <p:pic>
        <p:nvPicPr>
          <p:cNvPr id="8" name="Image 7">
            <a:extLst>
              <a:ext uri="{FF2B5EF4-FFF2-40B4-BE49-F238E27FC236}">
                <a16:creationId xmlns:a16="http://schemas.microsoft.com/office/drawing/2014/main" id="{78EB33BC-45D8-7744-8529-CD1B5F70E2AF}"/>
              </a:ext>
            </a:extLst>
          </p:cNvPr>
          <p:cNvPicPr>
            <a:picLocks noChangeAspect="1"/>
          </p:cNvPicPr>
          <p:nvPr/>
        </p:nvPicPr>
        <p:blipFill>
          <a:blip r:embed="rId3"/>
          <a:stretch>
            <a:fillRect/>
          </a:stretch>
        </p:blipFill>
        <p:spPr>
          <a:xfrm>
            <a:off x="6806793" y="2083128"/>
            <a:ext cx="4857021" cy="2935357"/>
          </a:xfrm>
          <a:prstGeom prst="rect">
            <a:avLst/>
          </a:prstGeom>
        </p:spPr>
      </p:pic>
      <p:sp>
        <p:nvSpPr>
          <p:cNvPr id="9" name="Espace réservé du pied de page 8"/>
          <p:cNvSpPr>
            <a:spLocks noGrp="1"/>
          </p:cNvSpPr>
          <p:nvPr>
            <p:ph type="ftr" sz="quarter" idx="11"/>
          </p:nvPr>
        </p:nvSpPr>
        <p:spPr/>
        <p:txBody>
          <a:bodyPr/>
          <a:lstStyle/>
          <a:p>
            <a:r>
              <a:rPr lang="fr-BE"/>
              <a:t>Extension du piétonnier - Luc GENNART</a:t>
            </a:r>
            <a:endParaRPr lang="fr-FR"/>
          </a:p>
        </p:txBody>
      </p:sp>
      <p:sp>
        <p:nvSpPr>
          <p:cNvPr id="10" name="Espace réservé du numéro de diapositive 9"/>
          <p:cNvSpPr>
            <a:spLocks noGrp="1"/>
          </p:cNvSpPr>
          <p:nvPr>
            <p:ph type="sldNum" sz="quarter" idx="12"/>
          </p:nvPr>
        </p:nvSpPr>
        <p:spPr/>
        <p:txBody>
          <a:bodyPr/>
          <a:lstStyle/>
          <a:p>
            <a:fld id="{CE05A1A6-0DF7-1743-9521-0C61BFD4133A}" type="slidenum">
              <a:rPr lang="fr-FR" smtClean="0"/>
              <a:t>10</a:t>
            </a:fld>
            <a:endParaRPr lang="fr-FR"/>
          </a:p>
        </p:txBody>
      </p:sp>
      <p:pic>
        <p:nvPicPr>
          <p:cNvPr id="11" name="Picture 2" descr="Accueil - 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30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6366"/>
            <a:ext cx="10515600" cy="1325563"/>
          </a:xfrm>
        </p:spPr>
        <p:txBody>
          <a:bodyPr/>
          <a:lstStyle/>
          <a:p>
            <a:pPr algn="ctr"/>
            <a:r>
              <a:rPr lang="fr-BE" dirty="0"/>
              <a:t>Recommandations du panel citoyens</a:t>
            </a:r>
          </a:p>
        </p:txBody>
      </p:sp>
      <p:pic>
        <p:nvPicPr>
          <p:cNvPr id="4" name="Espace réservé du contenu 3"/>
          <p:cNvPicPr>
            <a:picLocks noGrp="1" noChangeAspect="1"/>
          </p:cNvPicPr>
          <p:nvPr>
            <p:ph idx="1"/>
          </p:nvPr>
        </p:nvPicPr>
        <p:blipFill>
          <a:blip r:embed="rId3"/>
          <a:stretch>
            <a:fillRect/>
          </a:stretch>
        </p:blipFill>
        <p:spPr>
          <a:xfrm>
            <a:off x="2022761" y="1240335"/>
            <a:ext cx="8146477" cy="5116015"/>
          </a:xfrm>
          <a:prstGeom prst="rect">
            <a:avLst/>
          </a:prstGeom>
        </p:spPr>
      </p:pic>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11</a:t>
            </a:fld>
            <a:endParaRPr lang="fr-FR"/>
          </a:p>
        </p:txBody>
      </p:sp>
      <p:pic>
        <p:nvPicPr>
          <p:cNvPr id="9" name="Picture 2" descr="Accueil - 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57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421971"/>
            <a:ext cx="9144000" cy="1026477"/>
          </a:xfrm>
        </p:spPr>
        <p:txBody>
          <a:bodyPr>
            <a:normAutofit/>
          </a:bodyPr>
          <a:lstStyle/>
          <a:p>
            <a:r>
              <a:rPr lang="fr-BE" sz="4400" dirty="0"/>
              <a:t>Agenda</a:t>
            </a:r>
          </a:p>
        </p:txBody>
      </p:sp>
      <p:sp>
        <p:nvSpPr>
          <p:cNvPr id="3" name="Sous-titre 2"/>
          <p:cNvSpPr>
            <a:spLocks noGrp="1"/>
          </p:cNvSpPr>
          <p:nvPr>
            <p:ph type="subTitle" idx="1"/>
          </p:nvPr>
        </p:nvSpPr>
        <p:spPr>
          <a:xfrm>
            <a:off x="1054608" y="1840427"/>
            <a:ext cx="10082784" cy="4123944"/>
          </a:xfrm>
        </p:spPr>
        <p:txBody>
          <a:bodyPr>
            <a:normAutofit fontScale="92500" lnSpcReduction="10000"/>
          </a:bodyPr>
          <a:lstStyle/>
          <a:p>
            <a:pPr marL="457200" indent="-457200" algn="l">
              <a:buAutoNum type="arabicPeriod"/>
            </a:pPr>
            <a:r>
              <a:rPr lang="fr-BE" dirty="0"/>
              <a:t>Introduction</a:t>
            </a:r>
          </a:p>
          <a:p>
            <a:pPr marL="457200" indent="-457200" algn="l">
              <a:buAutoNum type="arabicPeriod"/>
            </a:pPr>
            <a:r>
              <a:rPr lang="fr-BE" dirty="0"/>
              <a:t>Les principes et la méthode</a:t>
            </a:r>
          </a:p>
          <a:p>
            <a:pPr marL="457200" indent="-457200" algn="l">
              <a:buAutoNum type="arabicPeriod"/>
            </a:pPr>
            <a:r>
              <a:rPr lang="fr-BE" dirty="0"/>
              <a:t>Participation citoyenne et enquêtes</a:t>
            </a:r>
          </a:p>
          <a:p>
            <a:pPr marL="457200" indent="-457200" algn="l">
              <a:buAutoNum type="arabicPeriod"/>
            </a:pPr>
            <a:r>
              <a:rPr lang="fr-BE" b="1" dirty="0">
                <a:solidFill>
                  <a:srgbClr val="FF0000"/>
                </a:solidFill>
              </a:rPr>
              <a:t>Options et choix du Collège</a:t>
            </a:r>
          </a:p>
          <a:p>
            <a:pPr marL="457200" indent="-457200" algn="l">
              <a:buAutoNum type="arabicPeriod"/>
            </a:pPr>
            <a:r>
              <a:rPr lang="fr-BE" dirty="0"/>
              <a:t>Mobilité et aménagements du futur piétonnier </a:t>
            </a:r>
          </a:p>
          <a:p>
            <a:pPr marL="457200" indent="-457200" algn="l">
              <a:buAutoNum type="arabicPeriod"/>
            </a:pPr>
            <a:r>
              <a:rPr lang="fr-BE" dirty="0"/>
              <a:t>Et la suite ?</a:t>
            </a:r>
          </a:p>
          <a:p>
            <a:pPr marL="914400" lvl="1" indent="-457200" algn="l">
              <a:buFont typeface="Arial" panose="020B0604020202020204" pitchFamily="34" charset="0"/>
              <a:buChar char="•"/>
            </a:pPr>
            <a:r>
              <a:rPr lang="fr-BE" dirty="0"/>
              <a:t>Conditions du succès</a:t>
            </a:r>
          </a:p>
          <a:p>
            <a:pPr marL="914400" lvl="1" indent="-457200" algn="l">
              <a:buFont typeface="Arial" panose="020B0604020202020204" pitchFamily="34" charset="0"/>
              <a:buChar char="•"/>
            </a:pPr>
            <a:r>
              <a:rPr lang="fr-BE" dirty="0"/>
              <a:t>Développement des options</a:t>
            </a:r>
          </a:p>
          <a:p>
            <a:pPr marL="914400" lvl="1" indent="-457200" algn="l">
              <a:buFont typeface="Arial" panose="020B0604020202020204" pitchFamily="34" charset="0"/>
              <a:buChar char="•"/>
            </a:pPr>
            <a:r>
              <a:rPr lang="fr-BE" dirty="0"/>
              <a:t>Les premières esquisses</a:t>
            </a:r>
          </a:p>
          <a:p>
            <a:pPr marL="914400" lvl="1" indent="-457200" algn="l">
              <a:buFont typeface="Arial" panose="020B0604020202020204" pitchFamily="34" charset="0"/>
              <a:buChar char="•"/>
            </a:pPr>
            <a:r>
              <a:rPr lang="fr-BE" dirty="0"/>
              <a:t>Les premiers travaux</a:t>
            </a:r>
          </a:p>
          <a:p>
            <a:pPr marL="457200" indent="-457200" algn="l">
              <a:buFont typeface="Arial" panose="020B0604020202020204" pitchFamily="34" charset="0"/>
              <a:buAutoNum type="arabicPeriod"/>
            </a:pPr>
            <a:r>
              <a:rPr lang="fr-BE" dirty="0"/>
              <a:t>Conclusions</a:t>
            </a:r>
          </a:p>
          <a:p>
            <a:pPr marL="457200" indent="-457200" algn="l">
              <a:buAutoNum type="arabicPeriod"/>
            </a:pPr>
            <a:endParaRPr lang="fr-BE" dirty="0"/>
          </a:p>
          <a:p>
            <a:pPr marL="457200" indent="-457200" algn="l">
              <a:buAutoNum type="arabicPeriod"/>
            </a:pPr>
            <a:endParaRPr lang="fr-BE" dirty="0"/>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12</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7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03682"/>
            <a:ext cx="10515600" cy="1325563"/>
          </a:xfrm>
        </p:spPr>
        <p:txBody>
          <a:bodyPr/>
          <a:lstStyle/>
          <a:p>
            <a:pPr algn="ctr"/>
            <a:r>
              <a:rPr lang="fr-BE" dirty="0"/>
              <a:t>Grandes options de circulation et d’extension du piétonnier au centre-ville  </a:t>
            </a:r>
            <a:r>
              <a:rPr lang="fr-BE" sz="1600" b="1" dirty="0"/>
              <a:t>14 </a:t>
            </a:r>
            <a:r>
              <a:rPr lang="fr-BE" sz="1600" b="1" dirty="0" err="1"/>
              <a:t>fév</a:t>
            </a:r>
            <a:r>
              <a:rPr lang="fr-BE" sz="1600" b="1" dirty="0"/>
              <a:t> 22</a:t>
            </a:r>
            <a:endParaRPr lang="fr-BE" b="1" dirty="0"/>
          </a:p>
        </p:txBody>
      </p:sp>
      <p:sp>
        <p:nvSpPr>
          <p:cNvPr id="4" name="Rectangle 1"/>
          <p:cNvSpPr>
            <a:spLocks noGrp="1" noChangeArrowheads="1"/>
          </p:cNvSpPr>
          <p:nvPr>
            <p:ph idx="1"/>
          </p:nvPr>
        </p:nvSpPr>
        <p:spPr bwMode="auto">
          <a:xfrm>
            <a:off x="838200" y="2160978"/>
            <a:ext cx="10297160" cy="4308872"/>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fr-FR" altLang="fr-FR" sz="2000" dirty="0">
                <a:cs typeface="Arial" panose="020B0604020202020204" pitchFamily="34" charset="0"/>
              </a:rPr>
              <a:t>P</a:t>
            </a:r>
            <a:r>
              <a:rPr kumimoji="0" lang="fr-FR" altLang="fr-FR" sz="2000" i="0" u="none" strike="noStrike" cap="none" normalizeH="0" baseline="0" dirty="0">
                <a:ln>
                  <a:noFill/>
                </a:ln>
                <a:effectLst/>
                <a:cs typeface="Arial" panose="020B0604020202020204" pitchFamily="34" charset="0"/>
              </a:rPr>
              <a:t>rivilégier une </a:t>
            </a:r>
            <a:r>
              <a:rPr kumimoji="0" lang="fr-FR" altLang="fr-FR" sz="2000" i="0" u="none" strike="noStrike" cap="none" normalizeH="0" baseline="0" dirty="0">
                <a:ln>
                  <a:noFill/>
                </a:ln>
                <a:effectLst/>
                <a:highlight>
                  <a:srgbClr val="FFFF00"/>
                </a:highlight>
                <a:cs typeface="Arial" panose="020B0604020202020204" pitchFamily="34" charset="0"/>
              </a:rPr>
              <a:t>vraie</a:t>
            </a:r>
            <a:r>
              <a:rPr kumimoji="0" lang="fr-FR" altLang="fr-FR" sz="2000" i="0" u="none" strike="noStrike" cap="none" normalizeH="0" baseline="0" dirty="0">
                <a:ln>
                  <a:noFill/>
                </a:ln>
                <a:effectLst/>
                <a:cs typeface="Arial" panose="020B0604020202020204" pitchFamily="34" charset="0"/>
              </a:rPr>
              <a:t> mise en piétonnier et non une zone de rencontre à trafic limité avec maintien de la circulation des bus et des véhicules autorisés. La ZLT apporte trop de contraintes de gestion et d’aménagement ; elle risque d’être trop peu lisible,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fr-FR" altLang="fr-FR" sz="2000" i="0" u="none" strike="noStrike" cap="none" normalizeH="0" baseline="0" dirty="0">
              <a:ln>
                <a:noFill/>
              </a:ln>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fr-FR" altLang="fr-FR" sz="2000" dirty="0">
                <a:cs typeface="Arial" panose="020B0604020202020204" pitchFamily="34" charset="0"/>
              </a:rPr>
              <a:t>D</a:t>
            </a:r>
            <a:r>
              <a:rPr kumimoji="0" lang="fr-FR" altLang="fr-FR" sz="2000" i="0" u="none" strike="noStrike" cap="none" normalizeH="0" baseline="0" dirty="0">
                <a:ln>
                  <a:noFill/>
                </a:ln>
                <a:effectLst/>
                <a:cs typeface="Arial" panose="020B0604020202020204" pitchFamily="34" charset="0"/>
              </a:rPr>
              <a:t>ès lors, sortir les lignes de </a:t>
            </a:r>
            <a:r>
              <a:rPr kumimoji="0" lang="fr-FR" altLang="fr-FR" sz="2000" i="0" u="none" strike="noStrike" cap="none" normalizeH="0" baseline="0" dirty="0">
                <a:ln>
                  <a:noFill/>
                </a:ln>
                <a:effectLst/>
                <a:highlight>
                  <a:srgbClr val="FFFF00"/>
                </a:highlight>
                <a:cs typeface="Arial" panose="020B0604020202020204" pitchFamily="34" charset="0"/>
              </a:rPr>
              <a:t>bus</a:t>
            </a:r>
            <a:r>
              <a:rPr kumimoji="0" lang="fr-FR" altLang="fr-FR" sz="2000" i="0" u="none" strike="noStrike" cap="none" normalizeH="0" baseline="0" dirty="0">
                <a:ln>
                  <a:noFill/>
                </a:ln>
                <a:effectLst/>
                <a:cs typeface="Arial" panose="020B0604020202020204" pitchFamily="34" charset="0"/>
              </a:rPr>
              <a:t> du centre-ville, avec une bonne organisation des itinéraires et des pôles d'arrêts au plus proche de la zone piétonne élargie,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fr-FR" altLang="fr-FR" sz="2000" i="0" u="none" strike="noStrike" cap="none" normalizeH="0" baseline="0" dirty="0">
              <a:ln>
                <a:noFill/>
              </a:ln>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fr-FR" altLang="fr-FR" sz="2000" dirty="0">
                <a:cs typeface="Arial" panose="020B0604020202020204" pitchFamily="34" charset="0"/>
              </a:rPr>
              <a:t>L</a:t>
            </a:r>
            <a:r>
              <a:rPr kumimoji="0" lang="fr-FR" altLang="fr-FR" sz="2000" i="0" u="none" strike="noStrike" cap="none" normalizeH="0" baseline="0" dirty="0">
                <a:ln>
                  <a:noFill/>
                </a:ln>
                <a:effectLst/>
                <a:cs typeface="Arial" panose="020B0604020202020204" pitchFamily="34" charset="0"/>
              </a:rPr>
              <a:t>a sortie de ces lignes régulières s’accompagnera de:</a:t>
            </a: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fr-FR" altLang="fr-FR" sz="2000" i="0" u="none" strike="noStrike" cap="none" normalizeH="0" baseline="0" dirty="0">
                <a:ln>
                  <a:noFill/>
                </a:ln>
                <a:effectLst/>
                <a:cs typeface="Arial" panose="020B0604020202020204" pitchFamily="34" charset="0"/>
              </a:rPr>
              <a:t>la mise en place d’une desserte locale (</a:t>
            </a:r>
            <a:r>
              <a:rPr kumimoji="0" lang="fr-FR" altLang="fr-FR" sz="2000" i="0" u="none" strike="noStrike" cap="none" normalizeH="0" baseline="0" dirty="0">
                <a:ln>
                  <a:noFill/>
                </a:ln>
                <a:effectLst/>
                <a:highlight>
                  <a:srgbClr val="FFFF00"/>
                </a:highlight>
                <a:cs typeface="Arial" panose="020B0604020202020204" pitchFamily="34" charset="0"/>
              </a:rPr>
              <a:t>navette</a:t>
            </a:r>
            <a:r>
              <a:rPr kumimoji="0" lang="fr-FR" altLang="fr-FR" sz="2000" i="0" u="none" strike="noStrike" cap="none" normalizeH="0" baseline="0" dirty="0">
                <a:ln>
                  <a:noFill/>
                </a:ln>
                <a:effectLst/>
                <a:cs typeface="Arial" panose="020B0604020202020204" pitchFamily="34" charset="0"/>
              </a:rPr>
              <a:t> électrique), par exemple sur l’ancien circuit du « grand 8 » (à savoir : Fer – Ange – </a:t>
            </a:r>
            <a:r>
              <a:rPr kumimoji="0" lang="fr-FR" altLang="fr-FR" sz="2000" i="0" u="none" strike="noStrike" cap="none" normalizeH="0" baseline="0" dirty="0" err="1">
                <a:ln>
                  <a:noFill/>
                </a:ln>
                <a:effectLst/>
                <a:cs typeface="Arial" panose="020B0604020202020204" pitchFamily="34" charset="0"/>
              </a:rPr>
              <a:t>Cuvelier</a:t>
            </a:r>
            <a:r>
              <a:rPr kumimoji="0" lang="fr-FR" altLang="fr-FR" sz="2000" i="0" u="none" strike="noStrike" cap="none" normalizeH="0" baseline="0" dirty="0">
                <a:ln>
                  <a:noFill/>
                </a:ln>
                <a:effectLst/>
                <a:cs typeface="Arial" panose="020B0604020202020204" pitchFamily="34" charset="0"/>
              </a:rPr>
              <a:t> – Godefroid), pour connecter les pôles de transport et lignes de bus aux zones de commerces et de services du centre-ville,</a:t>
            </a: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fr-FR" altLang="fr-FR" sz="2000" i="0" u="none" strike="noStrike" cap="none" normalizeH="0" baseline="0" dirty="0">
                <a:ln>
                  <a:noFill/>
                </a:ln>
                <a:effectLst/>
                <a:cs typeface="Arial" panose="020B0604020202020204" pitchFamily="34" charset="0"/>
              </a:rPr>
              <a:t>l’accès au piétonnier pour les services de </a:t>
            </a:r>
            <a:r>
              <a:rPr kumimoji="0" lang="fr-FR" altLang="fr-FR" sz="2000" i="0" u="none" strike="noStrike" cap="none" normalizeH="0" baseline="0" dirty="0">
                <a:ln>
                  <a:noFill/>
                </a:ln>
                <a:effectLst/>
                <a:highlight>
                  <a:srgbClr val="FFFF00"/>
                </a:highlight>
                <a:cs typeface="Arial" panose="020B0604020202020204" pitchFamily="34" charset="0"/>
              </a:rPr>
              <a:t>taxis</a:t>
            </a:r>
            <a:r>
              <a:rPr kumimoji="0" lang="fr-FR" altLang="fr-FR" sz="2000" i="0" u="none" strike="noStrike" cap="none" normalizeH="0" baseline="0" dirty="0">
                <a:ln>
                  <a:noFill/>
                </a:ln>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i="0" u="none" strike="noStrike" cap="none" normalizeH="0" baseline="0" dirty="0">
              <a:ln>
                <a:noFill/>
              </a:ln>
              <a:effectLst/>
            </a:endParaRPr>
          </a:p>
        </p:txBody>
      </p:sp>
      <p:sp>
        <p:nvSpPr>
          <p:cNvPr id="7" name="Espace réservé du pied de page 6"/>
          <p:cNvSpPr>
            <a:spLocks noGrp="1"/>
          </p:cNvSpPr>
          <p:nvPr>
            <p:ph type="ftr" sz="quarter" idx="11"/>
          </p:nvPr>
        </p:nvSpPr>
        <p:spPr/>
        <p:txBody>
          <a:bodyPr/>
          <a:lstStyle/>
          <a:p>
            <a:r>
              <a:rPr lang="fr-BE" dirty="0"/>
              <a:t>Extension du piétonnier - Luc GENNART</a:t>
            </a:r>
            <a:endParaRPr lang="fr-FR" dirty="0"/>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13</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4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64567"/>
            <a:ext cx="10515600" cy="1325563"/>
          </a:xfrm>
        </p:spPr>
        <p:txBody>
          <a:bodyPr/>
          <a:lstStyle/>
          <a:p>
            <a:pPr algn="ctr"/>
            <a:r>
              <a:rPr lang="fr-BE" dirty="0"/>
              <a:t>Grandes options de circulation et d’extension du piétonnier au centre-ville</a:t>
            </a:r>
          </a:p>
        </p:txBody>
      </p:sp>
      <p:sp>
        <p:nvSpPr>
          <p:cNvPr id="4" name="Rectangle 1"/>
          <p:cNvSpPr>
            <a:spLocks noGrp="1" noChangeArrowheads="1"/>
          </p:cNvSpPr>
          <p:nvPr>
            <p:ph idx="1"/>
          </p:nvPr>
        </p:nvSpPr>
        <p:spPr bwMode="auto">
          <a:xfrm>
            <a:off x="838200" y="2355255"/>
            <a:ext cx="10794617" cy="4001095"/>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00000"/>
              </a:lnSpc>
              <a:buFont typeface="+mj-lt"/>
              <a:buAutoNum type="arabicPeriod" startAt="4"/>
            </a:pPr>
            <a:r>
              <a:rPr lang="fr-FR" altLang="fr-FR" sz="2000" dirty="0">
                <a:cs typeface="Arial" panose="020B0604020202020204" pitchFamily="34" charset="0"/>
              </a:rPr>
              <a:t>prioriser l’extension du piétonnier sur l’axe Nord-Sud, avec :</a:t>
            </a:r>
          </a:p>
          <a:p>
            <a:pPr marL="800100" lvl="1" indent="-342900">
              <a:lnSpc>
                <a:spcPct val="100000"/>
              </a:lnSpc>
              <a:buFont typeface="+mj-lt"/>
              <a:buAutoNum type="alphaLcParenR"/>
            </a:pPr>
            <a:r>
              <a:rPr lang="fr-FR" altLang="fr-FR" sz="2000" dirty="0">
                <a:cs typeface="Arial" panose="020B0604020202020204" pitchFamily="34" charset="0"/>
              </a:rPr>
              <a:t>une mise en </a:t>
            </a:r>
            <a:r>
              <a:rPr lang="fr-FR" altLang="fr-FR" sz="2000" dirty="0">
                <a:highlight>
                  <a:srgbClr val="FFFF00"/>
                </a:highlight>
                <a:cs typeface="Arial" panose="020B0604020202020204" pitchFamily="34" charset="0"/>
              </a:rPr>
              <a:t>piétonnier</a:t>
            </a:r>
            <a:r>
              <a:rPr lang="fr-FR" altLang="fr-FR" sz="2000" dirty="0">
                <a:cs typeface="Arial" panose="020B0604020202020204" pitchFamily="34" charset="0"/>
              </a:rPr>
              <a:t> des rues suivantes : rue de Fer, rue de l’Ange, rue des </a:t>
            </a:r>
            <a:r>
              <a:rPr lang="fr-FR" altLang="fr-FR" sz="2000" dirty="0" err="1">
                <a:cs typeface="Arial" panose="020B0604020202020204" pitchFamily="34" charset="0"/>
              </a:rPr>
              <a:t>Croisiers</a:t>
            </a:r>
            <a:r>
              <a:rPr lang="fr-FR" altLang="fr-FR" sz="2000" dirty="0">
                <a:cs typeface="Arial" panose="020B0604020202020204" pitchFamily="34" charset="0"/>
              </a:rPr>
              <a:t>, rue des Carmes et rue Godefroid dans la continuité temporelle du chantier de la Place de la station,</a:t>
            </a:r>
          </a:p>
          <a:p>
            <a:pPr marL="800100" lvl="1" indent="-342900">
              <a:lnSpc>
                <a:spcPct val="100000"/>
              </a:lnSpc>
              <a:buFont typeface="+mj-lt"/>
              <a:buAutoNum type="alphaLcParenR"/>
            </a:pPr>
            <a:r>
              <a:rPr lang="fr-FR" altLang="fr-FR" sz="2000" dirty="0">
                <a:cs typeface="Arial" panose="020B0604020202020204" pitchFamily="34" charset="0"/>
              </a:rPr>
              <a:t>une partie de la rue E. Cuvelier (à partir de la rue Pepin), la rue Saint-Jacques, et une partie de la rue de Bruxelles (entre la rue Saint-Jacques et le croisement avec la rue Lelièvre) seront maintenues en zone de rencontre avec un accès limité réservé aux services de </a:t>
            </a:r>
            <a:r>
              <a:rPr lang="fr-FR" altLang="fr-FR" sz="2000" dirty="0">
                <a:highlight>
                  <a:srgbClr val="FFFF00"/>
                </a:highlight>
                <a:cs typeface="Arial" panose="020B0604020202020204" pitchFamily="34" charset="0"/>
              </a:rPr>
              <a:t>secours</a:t>
            </a:r>
            <a:r>
              <a:rPr lang="fr-FR" altLang="fr-FR" sz="2000" dirty="0">
                <a:cs typeface="Arial" panose="020B0604020202020204" pitchFamily="34" charset="0"/>
              </a:rPr>
              <a:t> afin de faciliter leurs interventions vers Salzinnes, Belgrade, Saint-Servais via la rue de Bruxelles,</a:t>
            </a:r>
          </a:p>
          <a:p>
            <a:pPr marL="800100" lvl="1" indent="-342900">
              <a:lnSpc>
                <a:spcPct val="100000"/>
              </a:lnSpc>
              <a:buFont typeface="+mj-lt"/>
              <a:buAutoNum type="alphaLcParenR"/>
            </a:pPr>
            <a:endParaRPr lang="fr-FR" altLang="fr-FR" sz="2000" dirty="0">
              <a:cs typeface="Arial" panose="020B0604020202020204" pitchFamily="34" charset="0"/>
            </a:endParaRPr>
          </a:p>
          <a:p>
            <a:pPr marL="342900" marR="0" lvl="0" indent="-342900">
              <a:lnSpc>
                <a:spcPct val="100000"/>
              </a:lnSpc>
              <a:buClrTx/>
              <a:buSzTx/>
              <a:buFont typeface="+mj-lt"/>
              <a:buAutoNum type="arabicPeriod" startAt="4"/>
              <a:tabLst/>
            </a:pPr>
            <a:r>
              <a:rPr lang="fr-FR" altLang="fr-FR" sz="2000" dirty="0">
                <a:cs typeface="Arial" panose="020B0604020202020204" pitchFamily="34" charset="0"/>
              </a:rPr>
              <a:t>envisager également </a:t>
            </a:r>
            <a:r>
              <a:rPr lang="fr-FR" altLang="fr-FR" sz="2000" dirty="0">
                <a:highlight>
                  <a:srgbClr val="FFFF00"/>
                </a:highlight>
                <a:cs typeface="Arial" panose="020B0604020202020204" pitchFamily="34" charset="0"/>
              </a:rPr>
              <a:t>l’extension</a:t>
            </a:r>
            <a:r>
              <a:rPr lang="fr-FR" altLang="fr-FR" sz="2000" dirty="0">
                <a:cs typeface="Arial" panose="020B0604020202020204" pitchFamily="34" charset="0"/>
              </a:rPr>
              <a:t> du piétonnier avec la rue du Pont : rue des Brasseurs (les deux tronçons), place M. Servais, rue des Fossés Fleuris, rue des </a:t>
            </a:r>
            <a:r>
              <a:rPr lang="fr-FR" altLang="fr-FR" sz="2000" dirty="0" err="1">
                <a:cs typeface="Arial" panose="020B0604020202020204" pitchFamily="34" charset="0"/>
              </a:rPr>
              <a:t>Echasseurs</a:t>
            </a:r>
            <a:r>
              <a:rPr lang="fr-FR" altLang="fr-FR" sz="2000" dirty="0">
                <a:cs typeface="Arial" panose="020B0604020202020204" pitchFamily="34" charset="0"/>
              </a:rPr>
              <a:t>, rue du Bailly, rue </a:t>
            </a:r>
            <a:r>
              <a:rPr lang="fr-FR" altLang="fr-FR" sz="2000" dirty="0" err="1">
                <a:cs typeface="Arial" panose="020B0604020202020204" pitchFamily="34" charset="0"/>
              </a:rPr>
              <a:t>Marchovelette</a:t>
            </a:r>
            <a:r>
              <a:rPr lang="fr-FR" altLang="fr-FR" sz="2000" dirty="0">
                <a:cs typeface="Arial" panose="020B0604020202020204" pitchFamily="34" charset="0"/>
              </a:rPr>
              <a:t>, pont du Musée, rue du Pont et rue des Bouchers,</a:t>
            </a:r>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14</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1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54774"/>
            <a:ext cx="10515600" cy="1325563"/>
          </a:xfrm>
        </p:spPr>
        <p:txBody>
          <a:bodyPr/>
          <a:lstStyle/>
          <a:p>
            <a:pPr algn="ctr"/>
            <a:r>
              <a:rPr lang="fr-BE" dirty="0"/>
              <a:t>Grandes options de circulation et d’extension du piétonnier au centre-ville</a:t>
            </a:r>
          </a:p>
        </p:txBody>
      </p:sp>
      <p:sp>
        <p:nvSpPr>
          <p:cNvPr id="4" name="Rectangle 1"/>
          <p:cNvSpPr>
            <a:spLocks noGrp="1" noChangeArrowheads="1"/>
          </p:cNvSpPr>
          <p:nvPr>
            <p:ph idx="1"/>
          </p:nvPr>
        </p:nvSpPr>
        <p:spPr bwMode="auto">
          <a:xfrm>
            <a:off x="838200" y="2484636"/>
            <a:ext cx="10794617" cy="3077766"/>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00000"/>
              </a:lnSpc>
              <a:buFont typeface="+mj-lt"/>
              <a:buAutoNum type="arabicPeriod" startAt="6"/>
            </a:pPr>
            <a:r>
              <a:rPr lang="fr-FR" altLang="fr-FR" sz="2000" dirty="0">
                <a:cs typeface="Arial" panose="020B0604020202020204" pitchFamily="34" charset="0"/>
              </a:rPr>
              <a:t>toutefois, la piétonisation de la rue du Pont, de la rue </a:t>
            </a:r>
            <a:r>
              <a:rPr lang="fr-FR" altLang="fr-FR" sz="2000" dirty="0" err="1">
                <a:cs typeface="Arial" panose="020B0604020202020204" pitchFamily="34" charset="0"/>
              </a:rPr>
              <a:t>Marchovelette</a:t>
            </a:r>
            <a:r>
              <a:rPr lang="fr-FR" altLang="fr-FR" sz="2000" dirty="0">
                <a:cs typeface="Arial" panose="020B0604020202020204" pitchFamily="34" charset="0"/>
              </a:rPr>
              <a:t> et de la rue des Brasseurs (partie Est) ne pourra se réaliser qu’avec la fermeture du parking </a:t>
            </a:r>
            <a:r>
              <a:rPr lang="fr-FR" altLang="fr-FR" sz="2000" dirty="0" err="1">
                <a:highlight>
                  <a:srgbClr val="FFFF00"/>
                </a:highlight>
                <a:cs typeface="Arial" panose="020B0604020202020204" pitchFamily="34" charset="0"/>
              </a:rPr>
              <a:t>Gifar</a:t>
            </a:r>
            <a:r>
              <a:rPr lang="fr-FR" altLang="fr-FR" sz="2000" dirty="0">
                <a:cs typeface="Arial" panose="020B0604020202020204" pitchFamily="34" charset="0"/>
              </a:rPr>
              <a:t> ouvert au public,</a:t>
            </a:r>
          </a:p>
          <a:p>
            <a:pPr marL="342900" indent="-342900">
              <a:lnSpc>
                <a:spcPct val="100000"/>
              </a:lnSpc>
              <a:buFont typeface="+mj-lt"/>
              <a:buAutoNum type="arabicPeriod" startAt="6"/>
            </a:pPr>
            <a:endParaRPr lang="fr-FR" altLang="fr-FR" sz="2000" dirty="0">
              <a:cs typeface="Arial" panose="020B0604020202020204" pitchFamily="34" charset="0"/>
            </a:endParaRPr>
          </a:p>
          <a:p>
            <a:pPr marL="342900" indent="-342900">
              <a:lnSpc>
                <a:spcPct val="100000"/>
              </a:lnSpc>
              <a:buFont typeface="+mj-lt"/>
              <a:buAutoNum type="arabicPeriod" startAt="6"/>
            </a:pPr>
            <a:r>
              <a:rPr lang="fr-FR" altLang="fr-FR" sz="2000" dirty="0">
                <a:cs typeface="Arial" panose="020B0604020202020204" pitchFamily="34" charset="0"/>
              </a:rPr>
              <a:t>examiner la possibilité juridique et financière d’exproprier pour cause d’utilité publique l’immeuble du parking </a:t>
            </a:r>
            <a:r>
              <a:rPr lang="fr-FR" altLang="fr-FR" sz="2000" dirty="0" err="1">
                <a:cs typeface="Arial" panose="020B0604020202020204" pitchFamily="34" charset="0"/>
              </a:rPr>
              <a:t>Gifar</a:t>
            </a:r>
            <a:r>
              <a:rPr lang="fr-FR" altLang="fr-FR" sz="2000" dirty="0">
                <a:cs typeface="Arial" panose="020B0604020202020204" pitchFamily="34" charset="0"/>
              </a:rPr>
              <a:t>, notamment pour supprimer sa vocation de parking ouvert au public et le réaffecter à d’autres fonctions dans le cadre de la piétonisation et de la requalification du quartier : logement, service et commerce, parking réservé aux riverains (sur un nombre limité : 2 étages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effectLst/>
            </a:endParaRPr>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15</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7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78046"/>
            <a:ext cx="10515600" cy="1325563"/>
          </a:xfrm>
        </p:spPr>
        <p:txBody>
          <a:bodyPr/>
          <a:lstStyle/>
          <a:p>
            <a:pPr algn="ctr"/>
            <a:r>
              <a:rPr lang="fr-BE" dirty="0"/>
              <a:t>Grandes options de circulation et d’extension du piétonnier au centre-ville</a:t>
            </a:r>
          </a:p>
        </p:txBody>
      </p:sp>
      <p:sp>
        <p:nvSpPr>
          <p:cNvPr id="4" name="Rectangle 1"/>
          <p:cNvSpPr>
            <a:spLocks noGrp="1" noChangeArrowheads="1"/>
          </p:cNvSpPr>
          <p:nvPr>
            <p:ph idx="1"/>
          </p:nvPr>
        </p:nvSpPr>
        <p:spPr bwMode="auto">
          <a:xfrm>
            <a:off x="838200" y="2245353"/>
            <a:ext cx="10794617" cy="3385542"/>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endParaRPr lang="fr-FR" altLang="fr-FR" sz="2000" dirty="0">
              <a:cs typeface="Arial" panose="020B0604020202020204" pitchFamily="34" charset="0"/>
            </a:endParaRPr>
          </a:p>
          <a:p>
            <a:pPr marL="342900" marR="0" lvl="0" indent="-342900">
              <a:lnSpc>
                <a:spcPct val="100000"/>
              </a:lnSpc>
              <a:buClrTx/>
              <a:buSzTx/>
              <a:buFont typeface="+mj-lt"/>
              <a:buAutoNum type="arabicPeriod" startAt="8"/>
              <a:tabLst/>
            </a:pPr>
            <a:r>
              <a:rPr lang="fr-FR" altLang="fr-FR" sz="2000" dirty="0">
                <a:cs typeface="Arial" panose="020B0604020202020204" pitchFamily="34" charset="0"/>
              </a:rPr>
              <a:t>pour le quartier Ouest : mettre en place la grande </a:t>
            </a:r>
            <a:r>
              <a:rPr lang="fr-FR" altLang="fr-FR" sz="2000" dirty="0">
                <a:highlight>
                  <a:srgbClr val="FFFF00"/>
                </a:highlight>
                <a:cs typeface="Arial" panose="020B0604020202020204" pitchFamily="34" charset="0"/>
              </a:rPr>
              <a:t>boucle</a:t>
            </a:r>
            <a:r>
              <a:rPr lang="fr-FR" altLang="fr-FR" sz="2000" dirty="0">
                <a:cs typeface="Arial" panose="020B0604020202020204" pitchFamily="34" charset="0"/>
              </a:rPr>
              <a:t> (sens unique) : rue </a:t>
            </a:r>
            <a:r>
              <a:rPr lang="fr-FR" altLang="fr-FR" sz="2000" dirty="0" err="1">
                <a:cs typeface="Arial" panose="020B0604020202020204" pitchFamily="34" charset="0"/>
              </a:rPr>
              <a:t>Saintraint</a:t>
            </a:r>
            <a:r>
              <a:rPr lang="fr-FR" altLang="fr-FR" sz="2000" dirty="0">
                <a:cs typeface="Arial" panose="020B0604020202020204" pitchFamily="34" charset="0"/>
              </a:rPr>
              <a:t> vers rue Lelièvre vers rue de Bruxelles et sortie vers </a:t>
            </a:r>
            <a:r>
              <a:rPr lang="fr-FR" altLang="fr-FR" sz="2000" dirty="0" err="1">
                <a:cs typeface="Arial" panose="020B0604020202020204" pitchFamily="34" charset="0"/>
              </a:rPr>
              <a:t>Omalius</a:t>
            </a:r>
            <a:r>
              <a:rPr lang="fr-FR" altLang="fr-FR" sz="2000" dirty="0">
                <a:cs typeface="Arial" panose="020B0604020202020204" pitchFamily="34" charset="0"/>
              </a:rPr>
              <a:t>,</a:t>
            </a:r>
          </a:p>
          <a:p>
            <a:pPr marL="342900" marR="0" lvl="0" indent="-342900">
              <a:lnSpc>
                <a:spcPct val="100000"/>
              </a:lnSpc>
              <a:buClrTx/>
              <a:buSzTx/>
              <a:buFont typeface="+mj-lt"/>
              <a:buAutoNum type="arabicPeriod" startAt="8"/>
              <a:tabLst/>
            </a:pPr>
            <a:endParaRPr lang="fr-FR" altLang="fr-FR" sz="2000" dirty="0">
              <a:cs typeface="Arial" panose="020B0604020202020204" pitchFamily="34" charset="0"/>
            </a:endParaRPr>
          </a:p>
          <a:p>
            <a:pPr marL="342900" marR="0" lvl="0" indent="-342900">
              <a:lnSpc>
                <a:spcPct val="100000"/>
              </a:lnSpc>
              <a:buClrTx/>
              <a:buSzTx/>
              <a:buFont typeface="+mj-lt"/>
              <a:buAutoNum type="arabicPeriod" startAt="8"/>
              <a:tabLst/>
            </a:pPr>
            <a:r>
              <a:rPr lang="fr-FR" altLang="fr-FR" sz="2000" dirty="0">
                <a:cs typeface="Arial" panose="020B0604020202020204" pitchFamily="34" charset="0"/>
              </a:rPr>
              <a:t>piétonniser la place du Palais de Justice, puis la place </a:t>
            </a:r>
            <a:r>
              <a:rPr lang="fr-FR" altLang="fr-FR" sz="2000" dirty="0" err="1">
                <a:cs typeface="Arial" panose="020B0604020202020204" pitchFamily="34" charset="0"/>
              </a:rPr>
              <a:t>Saint-Aubain</a:t>
            </a:r>
            <a:r>
              <a:rPr lang="fr-FR" altLang="fr-FR" sz="2000" dirty="0">
                <a:cs typeface="Arial" panose="020B0604020202020204" pitchFamily="34" charset="0"/>
              </a:rPr>
              <a:t> dès que l’offre de stationnement aura pu être complétée par un </a:t>
            </a:r>
            <a:r>
              <a:rPr lang="fr-FR" altLang="fr-FR" sz="2000" dirty="0">
                <a:highlight>
                  <a:srgbClr val="FFFF00"/>
                </a:highlight>
                <a:cs typeface="Arial" panose="020B0604020202020204" pitchFamily="34" charset="0"/>
              </a:rPr>
              <a:t>nouveau parking </a:t>
            </a:r>
            <a:r>
              <a:rPr lang="fr-FR" altLang="fr-FR" sz="2000" dirty="0">
                <a:cs typeface="Arial" panose="020B0604020202020204" pitchFamily="34" charset="0"/>
              </a:rPr>
              <a:t>souterrain place du Palais de Justice,</a:t>
            </a:r>
          </a:p>
          <a:p>
            <a:pPr marL="342900" marR="0" lvl="0" indent="-342900">
              <a:lnSpc>
                <a:spcPct val="100000"/>
              </a:lnSpc>
              <a:buClrTx/>
              <a:buSzTx/>
              <a:buFont typeface="+mj-lt"/>
              <a:buAutoNum type="arabicPeriod" startAt="8"/>
              <a:tabLst/>
            </a:pPr>
            <a:endParaRPr lang="fr-FR" altLang="fr-FR" sz="2000" dirty="0">
              <a:cs typeface="Arial" panose="020B0604020202020204" pitchFamily="34" charset="0"/>
            </a:endParaRPr>
          </a:p>
          <a:p>
            <a:pPr marL="342900" marR="0" lvl="0" indent="-342900">
              <a:lnSpc>
                <a:spcPct val="100000"/>
              </a:lnSpc>
              <a:buClrTx/>
              <a:buSzTx/>
              <a:buFont typeface="+mj-lt"/>
              <a:buAutoNum type="arabicPeriod" startAt="8"/>
              <a:tabLst/>
            </a:pPr>
            <a:r>
              <a:rPr lang="fr-FR" altLang="fr-FR" sz="2000" dirty="0">
                <a:cs typeface="Arial" panose="020B0604020202020204" pitchFamily="34" charset="0"/>
              </a:rPr>
              <a:t>pour le quartier </a:t>
            </a:r>
            <a:r>
              <a:rPr lang="fr-FR" altLang="fr-FR" sz="2000" dirty="0">
                <a:highlight>
                  <a:srgbClr val="FFFF00"/>
                </a:highlight>
                <a:cs typeface="Arial" panose="020B0604020202020204" pitchFamily="34" charset="0"/>
              </a:rPr>
              <a:t>Est</a:t>
            </a:r>
            <a:r>
              <a:rPr lang="fr-FR" altLang="fr-FR" sz="2000" dirty="0">
                <a:cs typeface="Arial" panose="020B0604020202020204" pitchFamily="34" charset="0"/>
              </a:rPr>
              <a:t> : piétonniser la rue du </a:t>
            </a:r>
            <a:r>
              <a:rPr lang="fr-FR" altLang="fr-FR" sz="2000" dirty="0" err="1">
                <a:cs typeface="Arial" panose="020B0604020202020204" pitchFamily="34" charset="0"/>
              </a:rPr>
              <a:t>Ponty</a:t>
            </a:r>
            <a:r>
              <a:rPr lang="fr-FR" altLang="fr-FR" sz="2000" dirty="0">
                <a:cs typeface="Arial" panose="020B0604020202020204" pitchFamily="34" charset="0"/>
              </a:rPr>
              <a:t> et aménager qualitativement la place de l’</a:t>
            </a:r>
            <a:r>
              <a:rPr lang="fr-FR" altLang="fr-FR" sz="2000" dirty="0" err="1">
                <a:cs typeface="Arial" panose="020B0604020202020204" pitchFamily="34" charset="0"/>
              </a:rPr>
              <a:t>Ilon</a:t>
            </a:r>
            <a:r>
              <a:rPr lang="fr-FR" altLang="fr-FR" sz="2000" dirty="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effectLst/>
            </a:endParaRPr>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16</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5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62192"/>
            <a:ext cx="10515600" cy="1325563"/>
          </a:xfrm>
        </p:spPr>
        <p:txBody>
          <a:bodyPr/>
          <a:lstStyle/>
          <a:p>
            <a:r>
              <a:rPr lang="fr-BE" dirty="0"/>
              <a:t>Grandes options de circulation et d’extension du piétonnier au centre-ville</a:t>
            </a:r>
          </a:p>
        </p:txBody>
      </p:sp>
      <p:sp>
        <p:nvSpPr>
          <p:cNvPr id="4" name="Rectangle 1"/>
          <p:cNvSpPr>
            <a:spLocks noGrp="1" noChangeArrowheads="1"/>
          </p:cNvSpPr>
          <p:nvPr>
            <p:ph idx="1"/>
          </p:nvPr>
        </p:nvSpPr>
        <p:spPr bwMode="auto">
          <a:xfrm>
            <a:off x="838200" y="2679161"/>
            <a:ext cx="10794617" cy="3077766"/>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00000"/>
              </a:lnSpc>
              <a:buFont typeface="+mj-lt"/>
              <a:buAutoNum type="arabicPeriod" startAt="11"/>
            </a:pPr>
            <a:r>
              <a:rPr lang="fr-FR" altLang="fr-FR" sz="2000" dirty="0">
                <a:cs typeface="Arial" panose="020B0604020202020204" pitchFamily="34" charset="0"/>
              </a:rPr>
              <a:t>de manière générale, sur le principe, l’ensemble des rues piétonnes seront conçues de plain-pied et agrémentées d’aménagements et mobiliers </a:t>
            </a:r>
            <a:r>
              <a:rPr lang="fr-FR" altLang="fr-FR" sz="2000" dirty="0">
                <a:highlight>
                  <a:srgbClr val="FFFF00"/>
                </a:highlight>
                <a:cs typeface="Arial" panose="020B0604020202020204" pitchFamily="34" charset="0"/>
              </a:rPr>
              <a:t>qualitatifs</a:t>
            </a:r>
            <a:r>
              <a:rPr lang="fr-FR" altLang="fr-FR" sz="2000" dirty="0">
                <a:cs typeface="Arial" panose="020B0604020202020204" pitchFamily="34" charset="0"/>
              </a:rPr>
              <a:t>,</a:t>
            </a:r>
          </a:p>
          <a:p>
            <a:pPr marL="342900" indent="-342900">
              <a:lnSpc>
                <a:spcPct val="100000"/>
              </a:lnSpc>
              <a:buFont typeface="+mj-lt"/>
              <a:buAutoNum type="arabicPeriod" startAt="11"/>
            </a:pPr>
            <a:endParaRPr lang="fr-FR" altLang="fr-FR" sz="2000" dirty="0">
              <a:cs typeface="Arial" panose="020B0604020202020204" pitchFamily="34" charset="0"/>
            </a:endParaRPr>
          </a:p>
          <a:p>
            <a:pPr marL="342900" indent="-342900">
              <a:lnSpc>
                <a:spcPct val="100000"/>
              </a:lnSpc>
              <a:buFont typeface="+mj-lt"/>
              <a:buAutoNum type="arabicPeriod" startAt="11"/>
            </a:pPr>
            <a:r>
              <a:rPr lang="fr-FR" altLang="fr-FR" sz="2000" dirty="0">
                <a:cs typeface="Arial" panose="020B0604020202020204" pitchFamily="34" charset="0"/>
              </a:rPr>
              <a:t>des zones de </a:t>
            </a:r>
            <a:r>
              <a:rPr lang="fr-FR" altLang="fr-FR" sz="2000" dirty="0">
                <a:highlight>
                  <a:srgbClr val="FFFF00"/>
                </a:highlight>
                <a:cs typeface="Arial" panose="020B0604020202020204" pitchFamily="34" charset="0"/>
              </a:rPr>
              <a:t>dépose-minute </a:t>
            </a:r>
            <a:r>
              <a:rPr lang="fr-FR" altLang="fr-FR" sz="2000" dirty="0">
                <a:cs typeface="Arial" panose="020B0604020202020204" pitchFamily="34" charset="0"/>
              </a:rPr>
              <a:t>seront organisées dans les différents quartiers, notamment pour la desserte des écoles (quartier historique, quartier </a:t>
            </a:r>
            <a:r>
              <a:rPr lang="fr-FR" altLang="fr-FR" sz="2000" dirty="0" err="1">
                <a:cs typeface="Arial" panose="020B0604020202020204" pitchFamily="34" charset="0"/>
              </a:rPr>
              <a:t>HdV</a:t>
            </a:r>
            <a:r>
              <a:rPr lang="fr-FR" altLang="fr-FR" sz="2000" dirty="0">
                <a:cs typeface="Arial" panose="020B0604020202020204" pitchFamily="34" charset="0"/>
              </a:rPr>
              <a:t> et Casernes),</a:t>
            </a:r>
          </a:p>
          <a:p>
            <a:pPr marL="342900" indent="-342900">
              <a:lnSpc>
                <a:spcPct val="100000"/>
              </a:lnSpc>
              <a:buFont typeface="+mj-lt"/>
              <a:buAutoNum type="arabicPeriod" startAt="11"/>
            </a:pPr>
            <a:endParaRPr lang="fr-FR" altLang="fr-FR" sz="2000" dirty="0">
              <a:cs typeface="Arial" panose="020B0604020202020204" pitchFamily="34" charset="0"/>
            </a:endParaRPr>
          </a:p>
          <a:p>
            <a:pPr marL="342900" indent="-342900">
              <a:lnSpc>
                <a:spcPct val="100000"/>
              </a:lnSpc>
              <a:buFont typeface="+mj-lt"/>
              <a:buAutoNum type="arabicPeriod" startAt="11"/>
            </a:pPr>
            <a:r>
              <a:rPr lang="fr-FR" altLang="fr-FR" sz="2000" dirty="0">
                <a:cs typeface="Arial" panose="020B0604020202020204" pitchFamily="34" charset="0"/>
              </a:rPr>
              <a:t>pour autant que possible, les rues piétonnes seront également </a:t>
            </a:r>
            <a:r>
              <a:rPr lang="fr-FR" altLang="fr-FR" sz="2000" dirty="0">
                <a:highlight>
                  <a:srgbClr val="FFFF00"/>
                </a:highlight>
                <a:cs typeface="Arial" panose="020B0604020202020204" pitchFamily="34" charset="0"/>
              </a:rPr>
              <a:t>végétalisées</a:t>
            </a:r>
            <a:r>
              <a:rPr lang="fr-FR" altLang="fr-FR" sz="2000" dirty="0">
                <a:cs typeface="Arial" panose="020B0604020202020204" pitchFamily="34" charset="0"/>
              </a:rPr>
              <a:t>. Il s’agit d’une priorité d’aménagement,</a:t>
            </a:r>
          </a:p>
          <a:p>
            <a:pPr marL="342900" indent="-342900">
              <a:lnSpc>
                <a:spcPct val="100000"/>
              </a:lnSpc>
              <a:buFont typeface="+mj-lt"/>
              <a:buAutoNum type="arabicPeriod" startAt="11"/>
            </a:pPr>
            <a:endParaRPr lang="fr-FR" altLang="fr-FR" sz="20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effectLst/>
            </a:endParaRPr>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17</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3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7BF1A-C47E-4576-A974-1AC350FC9263}"/>
              </a:ext>
            </a:extLst>
          </p:cNvPr>
          <p:cNvSpPr>
            <a:spLocks noGrp="1"/>
          </p:cNvSpPr>
          <p:nvPr>
            <p:ph type="title"/>
          </p:nvPr>
        </p:nvSpPr>
        <p:spPr>
          <a:xfrm>
            <a:off x="838200" y="570405"/>
            <a:ext cx="10515600" cy="1325563"/>
          </a:xfrm>
        </p:spPr>
        <p:txBody>
          <a:bodyPr/>
          <a:lstStyle/>
          <a:p>
            <a:pPr algn="ctr"/>
            <a:r>
              <a:rPr lang="fr-BE" dirty="0"/>
              <a:t>Grandes options de circulation et d’extension du piétonnier au centre-ville</a:t>
            </a:r>
          </a:p>
        </p:txBody>
      </p:sp>
      <p:sp>
        <p:nvSpPr>
          <p:cNvPr id="3" name="Espace réservé du contenu 2">
            <a:extLst>
              <a:ext uri="{FF2B5EF4-FFF2-40B4-BE49-F238E27FC236}">
                <a16:creationId xmlns:a16="http://schemas.microsoft.com/office/drawing/2014/main" id="{A93D7771-495C-4482-B1AD-948585B674F1}"/>
              </a:ext>
            </a:extLst>
          </p:cNvPr>
          <p:cNvSpPr>
            <a:spLocks noGrp="1"/>
          </p:cNvSpPr>
          <p:nvPr>
            <p:ph idx="1"/>
          </p:nvPr>
        </p:nvSpPr>
        <p:spPr>
          <a:xfrm>
            <a:off x="1880134" y="3177975"/>
            <a:ext cx="8431731" cy="1928228"/>
          </a:xfrm>
          <a:ln w="38100">
            <a:solidFill>
              <a:schemeClr val="tx1">
                <a:lumMod val="75000"/>
                <a:lumOff val="25000"/>
              </a:schemeClr>
            </a:solidFill>
          </a:ln>
        </p:spPr>
        <p:txBody>
          <a:bodyPr>
            <a:normAutofit/>
          </a:bodyPr>
          <a:lstStyle/>
          <a:p>
            <a:pPr marL="0" indent="0" algn="ctr">
              <a:spcBef>
                <a:spcPts val="600"/>
              </a:spcBef>
              <a:spcAft>
                <a:spcPts val="600"/>
              </a:spcAft>
              <a:buNone/>
            </a:pPr>
            <a:r>
              <a:rPr lang="fr-FR" altLang="fr-FR" sz="3200" b="1" dirty="0">
                <a:cs typeface="Arial" panose="020B0604020202020204" pitchFamily="34" charset="0"/>
              </a:rPr>
              <a:t>La mise en piétonnier et les travaux d’aménagement seront phasés, notamment en fonction des priorités envisagées, des budgets disponibles et des plannings de travaux.</a:t>
            </a:r>
          </a:p>
          <a:p>
            <a:pPr algn="ctr"/>
            <a:endParaRPr lang="fr-BE" dirty="0"/>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18</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ABD69E8E-545A-4BD4-9D75-6E89134FF41B}"/>
              </a:ext>
            </a:extLst>
          </p:cNvPr>
          <p:cNvSpPr/>
          <p:nvPr/>
        </p:nvSpPr>
        <p:spPr>
          <a:xfrm>
            <a:off x="1400175" y="5427225"/>
            <a:ext cx="2047875" cy="930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b="1" dirty="0"/>
              <a:t>FEDER</a:t>
            </a:r>
          </a:p>
        </p:txBody>
      </p:sp>
      <p:sp>
        <p:nvSpPr>
          <p:cNvPr id="10" name="Ellipse 9">
            <a:extLst>
              <a:ext uri="{FF2B5EF4-FFF2-40B4-BE49-F238E27FC236}">
                <a16:creationId xmlns:a16="http://schemas.microsoft.com/office/drawing/2014/main" id="{A56E6045-EAF8-4DCC-A338-4F0613C58F17}"/>
              </a:ext>
            </a:extLst>
          </p:cNvPr>
          <p:cNvSpPr/>
          <p:nvPr/>
        </p:nvSpPr>
        <p:spPr>
          <a:xfrm>
            <a:off x="5114925" y="5427225"/>
            <a:ext cx="2047875" cy="930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b="1" dirty="0"/>
              <a:t>PIV</a:t>
            </a:r>
          </a:p>
        </p:txBody>
      </p:sp>
      <p:sp>
        <p:nvSpPr>
          <p:cNvPr id="11" name="Ellipse 10">
            <a:extLst>
              <a:ext uri="{FF2B5EF4-FFF2-40B4-BE49-F238E27FC236}">
                <a16:creationId xmlns:a16="http://schemas.microsoft.com/office/drawing/2014/main" id="{58EAAEE4-5C89-4642-A723-73E0A8D5F15D}"/>
              </a:ext>
            </a:extLst>
          </p:cNvPr>
          <p:cNvSpPr/>
          <p:nvPr/>
        </p:nvSpPr>
        <p:spPr>
          <a:xfrm>
            <a:off x="8829675" y="5427225"/>
            <a:ext cx="2047875" cy="930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b="1" dirty="0"/>
              <a:t>PIC</a:t>
            </a:r>
          </a:p>
          <a:p>
            <a:pPr algn="ctr"/>
            <a:r>
              <a:rPr lang="fr-BE" sz="2800" b="1" dirty="0"/>
              <a:t>PIMACY</a:t>
            </a:r>
          </a:p>
        </p:txBody>
      </p:sp>
    </p:spTree>
    <p:extLst>
      <p:ext uri="{BB962C8B-B14F-4D97-AF65-F5344CB8AC3E}">
        <p14:creationId xmlns:p14="http://schemas.microsoft.com/office/powerpoint/2010/main" val="202834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421971"/>
            <a:ext cx="9144000" cy="1026477"/>
          </a:xfrm>
        </p:spPr>
        <p:txBody>
          <a:bodyPr>
            <a:normAutofit/>
          </a:bodyPr>
          <a:lstStyle/>
          <a:p>
            <a:r>
              <a:rPr lang="fr-BE" sz="4400" dirty="0"/>
              <a:t>Agenda</a:t>
            </a:r>
          </a:p>
        </p:txBody>
      </p:sp>
      <p:sp>
        <p:nvSpPr>
          <p:cNvPr id="3" name="Sous-titre 2"/>
          <p:cNvSpPr>
            <a:spLocks noGrp="1"/>
          </p:cNvSpPr>
          <p:nvPr>
            <p:ph type="subTitle" idx="1"/>
          </p:nvPr>
        </p:nvSpPr>
        <p:spPr>
          <a:xfrm>
            <a:off x="1054608" y="1840427"/>
            <a:ext cx="10082784" cy="4123944"/>
          </a:xfrm>
        </p:spPr>
        <p:txBody>
          <a:bodyPr>
            <a:normAutofit fontScale="92500" lnSpcReduction="10000"/>
          </a:bodyPr>
          <a:lstStyle/>
          <a:p>
            <a:pPr marL="457200" indent="-457200" algn="l">
              <a:buAutoNum type="arabicPeriod"/>
            </a:pPr>
            <a:r>
              <a:rPr lang="fr-BE" dirty="0"/>
              <a:t>Introduction</a:t>
            </a:r>
          </a:p>
          <a:p>
            <a:pPr marL="457200" indent="-457200" algn="l">
              <a:buAutoNum type="arabicPeriod"/>
            </a:pPr>
            <a:r>
              <a:rPr lang="fr-BE" dirty="0">
                <a:solidFill>
                  <a:schemeClr val="tx2"/>
                </a:solidFill>
              </a:rPr>
              <a:t>Les principes et la méthode</a:t>
            </a:r>
          </a:p>
          <a:p>
            <a:pPr marL="457200" indent="-457200" algn="l">
              <a:buAutoNum type="arabicPeriod"/>
            </a:pPr>
            <a:r>
              <a:rPr lang="fr-BE" dirty="0"/>
              <a:t>Participation citoyenne et enquêtes</a:t>
            </a:r>
          </a:p>
          <a:p>
            <a:pPr marL="457200" indent="-457200" algn="l">
              <a:buAutoNum type="arabicPeriod"/>
            </a:pPr>
            <a:r>
              <a:rPr lang="fr-BE" dirty="0"/>
              <a:t>Op</a:t>
            </a:r>
            <a:r>
              <a:rPr lang="fr-BE" dirty="0">
                <a:solidFill>
                  <a:schemeClr val="tx2"/>
                </a:solidFill>
              </a:rPr>
              <a:t>t</a:t>
            </a:r>
            <a:r>
              <a:rPr lang="fr-BE" dirty="0"/>
              <a:t>ions et choix du Collège</a:t>
            </a:r>
          </a:p>
          <a:p>
            <a:pPr marL="457200" indent="-457200" algn="l">
              <a:buAutoNum type="arabicPeriod"/>
            </a:pPr>
            <a:r>
              <a:rPr lang="fr-BE" b="1" dirty="0">
                <a:solidFill>
                  <a:srgbClr val="FF0000"/>
                </a:solidFill>
              </a:rPr>
              <a:t>Mobilité et aménagements du futur piétonnier </a:t>
            </a:r>
          </a:p>
          <a:p>
            <a:pPr marL="457200" indent="-457200" algn="l">
              <a:buAutoNum type="arabicPeriod"/>
            </a:pPr>
            <a:r>
              <a:rPr lang="fr-BE" dirty="0"/>
              <a:t>Et la suite ?</a:t>
            </a:r>
          </a:p>
          <a:p>
            <a:pPr marL="914400" lvl="1" indent="-457200" algn="l">
              <a:buFont typeface="Arial" panose="020B0604020202020204" pitchFamily="34" charset="0"/>
              <a:buChar char="•"/>
            </a:pPr>
            <a:r>
              <a:rPr lang="fr-BE" dirty="0"/>
              <a:t>Conditions du succès</a:t>
            </a:r>
          </a:p>
          <a:p>
            <a:pPr marL="914400" lvl="1" indent="-457200" algn="l">
              <a:buFont typeface="Arial" panose="020B0604020202020204" pitchFamily="34" charset="0"/>
              <a:buChar char="•"/>
            </a:pPr>
            <a:r>
              <a:rPr lang="fr-BE" dirty="0"/>
              <a:t>Développement des options</a:t>
            </a:r>
          </a:p>
          <a:p>
            <a:pPr marL="914400" lvl="1" indent="-457200" algn="l">
              <a:buFont typeface="Arial" panose="020B0604020202020204" pitchFamily="34" charset="0"/>
              <a:buChar char="•"/>
            </a:pPr>
            <a:r>
              <a:rPr lang="fr-BE" dirty="0"/>
              <a:t>Les premières esquisses</a:t>
            </a:r>
          </a:p>
          <a:p>
            <a:pPr marL="914400" lvl="1" indent="-457200" algn="l">
              <a:buFont typeface="Arial" panose="020B0604020202020204" pitchFamily="34" charset="0"/>
              <a:buChar char="•"/>
            </a:pPr>
            <a:r>
              <a:rPr lang="fr-BE" dirty="0"/>
              <a:t>Les premiers travaux</a:t>
            </a:r>
          </a:p>
          <a:p>
            <a:pPr marL="457200" indent="-457200" algn="l">
              <a:buFont typeface="Arial" panose="020B0604020202020204" pitchFamily="34" charset="0"/>
              <a:buAutoNum type="arabicPeriod"/>
            </a:pPr>
            <a:r>
              <a:rPr lang="fr-BE" dirty="0"/>
              <a:t>Conclusions</a:t>
            </a:r>
          </a:p>
          <a:p>
            <a:pPr marL="457200" indent="-457200" algn="l">
              <a:buAutoNum type="arabicPeriod"/>
            </a:pPr>
            <a:endParaRPr lang="fr-BE" dirty="0"/>
          </a:p>
          <a:p>
            <a:pPr marL="457200" indent="-457200" algn="l">
              <a:buAutoNum type="arabicPeriod"/>
            </a:pPr>
            <a:endParaRPr lang="fr-BE" dirty="0"/>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19</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421971"/>
            <a:ext cx="9144000" cy="1026477"/>
          </a:xfrm>
        </p:spPr>
        <p:txBody>
          <a:bodyPr>
            <a:normAutofit/>
          </a:bodyPr>
          <a:lstStyle/>
          <a:p>
            <a:r>
              <a:rPr lang="fr-BE" sz="4400" dirty="0"/>
              <a:t>Agenda</a:t>
            </a:r>
          </a:p>
        </p:txBody>
      </p:sp>
      <p:sp>
        <p:nvSpPr>
          <p:cNvPr id="3" name="Sous-titre 2"/>
          <p:cNvSpPr>
            <a:spLocks noGrp="1"/>
          </p:cNvSpPr>
          <p:nvPr>
            <p:ph type="subTitle" idx="1"/>
          </p:nvPr>
        </p:nvSpPr>
        <p:spPr>
          <a:xfrm>
            <a:off x="1054608" y="1840427"/>
            <a:ext cx="10082784" cy="4123944"/>
          </a:xfrm>
        </p:spPr>
        <p:txBody>
          <a:bodyPr>
            <a:normAutofit fontScale="92500" lnSpcReduction="10000"/>
          </a:bodyPr>
          <a:lstStyle/>
          <a:p>
            <a:pPr marL="457200" indent="-457200" algn="l">
              <a:buAutoNum type="arabicPeriod"/>
            </a:pPr>
            <a:r>
              <a:rPr lang="fr-BE" b="1" dirty="0">
                <a:solidFill>
                  <a:srgbClr val="FF0000"/>
                </a:solidFill>
              </a:rPr>
              <a:t>Introduction</a:t>
            </a:r>
          </a:p>
          <a:p>
            <a:pPr marL="457200" indent="-457200" algn="l">
              <a:buAutoNum type="arabicPeriod"/>
            </a:pPr>
            <a:r>
              <a:rPr lang="fr-BE" dirty="0"/>
              <a:t>Les principes et la méthode</a:t>
            </a:r>
          </a:p>
          <a:p>
            <a:pPr marL="457200" indent="-457200" algn="l">
              <a:buAutoNum type="arabicPeriod"/>
            </a:pPr>
            <a:r>
              <a:rPr lang="fr-BE" dirty="0"/>
              <a:t>Participation citoyenne et enquêtes</a:t>
            </a:r>
          </a:p>
          <a:p>
            <a:pPr marL="457200" indent="-457200" algn="l">
              <a:buAutoNum type="arabicPeriod"/>
            </a:pPr>
            <a:r>
              <a:rPr lang="fr-BE" dirty="0"/>
              <a:t>Op</a:t>
            </a:r>
            <a:r>
              <a:rPr lang="fr-BE" dirty="0">
                <a:solidFill>
                  <a:schemeClr val="tx2"/>
                </a:solidFill>
              </a:rPr>
              <a:t>t</a:t>
            </a:r>
            <a:r>
              <a:rPr lang="fr-BE" dirty="0"/>
              <a:t>ions et choix du Collège</a:t>
            </a:r>
          </a:p>
          <a:p>
            <a:pPr marL="457200" indent="-457200" algn="l">
              <a:buAutoNum type="arabicPeriod"/>
            </a:pPr>
            <a:r>
              <a:rPr lang="fr-BE" dirty="0"/>
              <a:t>Mobilité et aménagements du futur piétonnier </a:t>
            </a:r>
          </a:p>
          <a:p>
            <a:pPr marL="457200" indent="-457200" algn="l">
              <a:buAutoNum type="arabicPeriod"/>
            </a:pPr>
            <a:r>
              <a:rPr lang="fr-BE" dirty="0"/>
              <a:t>Et la suite ?</a:t>
            </a:r>
          </a:p>
          <a:p>
            <a:pPr marL="914400" lvl="1" indent="-457200" algn="l">
              <a:buFont typeface="Arial" panose="020B0604020202020204" pitchFamily="34" charset="0"/>
              <a:buChar char="•"/>
            </a:pPr>
            <a:r>
              <a:rPr lang="fr-BE" dirty="0"/>
              <a:t>Conditions du succès</a:t>
            </a:r>
          </a:p>
          <a:p>
            <a:pPr marL="914400" lvl="1" indent="-457200" algn="l">
              <a:buFont typeface="Arial" panose="020B0604020202020204" pitchFamily="34" charset="0"/>
              <a:buChar char="•"/>
            </a:pPr>
            <a:r>
              <a:rPr lang="fr-BE" dirty="0"/>
              <a:t>Développement des options</a:t>
            </a:r>
          </a:p>
          <a:p>
            <a:pPr marL="914400" lvl="1" indent="-457200" algn="l">
              <a:buFont typeface="Arial" panose="020B0604020202020204" pitchFamily="34" charset="0"/>
              <a:buChar char="•"/>
            </a:pPr>
            <a:r>
              <a:rPr lang="fr-BE" dirty="0"/>
              <a:t>Les premières esquisses</a:t>
            </a:r>
          </a:p>
          <a:p>
            <a:pPr marL="914400" lvl="1" indent="-457200" algn="l">
              <a:buFont typeface="Arial" panose="020B0604020202020204" pitchFamily="34" charset="0"/>
              <a:buChar char="•"/>
            </a:pPr>
            <a:r>
              <a:rPr lang="fr-BE" dirty="0"/>
              <a:t>Les premiers travaux</a:t>
            </a:r>
          </a:p>
          <a:p>
            <a:pPr marL="457200" indent="-457200" algn="l">
              <a:buFont typeface="Arial" panose="020B0604020202020204" pitchFamily="34" charset="0"/>
              <a:buAutoNum type="arabicPeriod"/>
            </a:pPr>
            <a:r>
              <a:rPr lang="fr-BE" dirty="0"/>
              <a:t>Conclusions</a:t>
            </a:r>
          </a:p>
          <a:p>
            <a:pPr marL="457200" indent="-457200" algn="l">
              <a:buAutoNum type="arabicPeriod"/>
            </a:pPr>
            <a:endParaRPr lang="fr-BE" dirty="0"/>
          </a:p>
          <a:p>
            <a:pPr marL="457200" indent="-457200" algn="l">
              <a:buAutoNum type="arabicPeriod"/>
            </a:pPr>
            <a:endParaRPr lang="fr-BE" dirty="0"/>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2</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465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carte&#10;&#10;Description générée automatiquement">
            <a:extLst>
              <a:ext uri="{FF2B5EF4-FFF2-40B4-BE49-F238E27FC236}">
                <a16:creationId xmlns:a16="http://schemas.microsoft.com/office/drawing/2014/main" id="{843B2D14-C326-47C9-A06B-289D086C6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404" y="1641013"/>
            <a:ext cx="6643927" cy="4698300"/>
          </a:xfrm>
          <a:prstGeom prst="rect">
            <a:avLst/>
          </a:prstGeom>
        </p:spPr>
      </p:pic>
      <p:sp>
        <p:nvSpPr>
          <p:cNvPr id="5" name="Title 4">
            <a:extLst>
              <a:ext uri="{FF2B5EF4-FFF2-40B4-BE49-F238E27FC236}">
                <a16:creationId xmlns:a16="http://schemas.microsoft.com/office/drawing/2014/main" id="{BE5CEB45-76FE-4684-8DB4-913C33F7105D}"/>
              </a:ext>
            </a:extLst>
          </p:cNvPr>
          <p:cNvSpPr>
            <a:spLocks noGrp="1"/>
          </p:cNvSpPr>
          <p:nvPr>
            <p:ph type="title"/>
          </p:nvPr>
        </p:nvSpPr>
        <p:spPr/>
        <p:txBody>
          <a:bodyPr/>
          <a:lstStyle/>
          <a:p>
            <a:pPr algn="ctr"/>
            <a:r>
              <a:rPr lang="fr-FR" dirty="0"/>
              <a:t>Principes de réflexions – Hypothèses d’accessibilité</a:t>
            </a:r>
          </a:p>
        </p:txBody>
      </p:sp>
      <p:sp>
        <p:nvSpPr>
          <p:cNvPr id="12" name="Content Placeholder 5">
            <a:extLst>
              <a:ext uri="{FF2B5EF4-FFF2-40B4-BE49-F238E27FC236}">
                <a16:creationId xmlns:a16="http://schemas.microsoft.com/office/drawing/2014/main" id="{94C664FE-823B-478D-803B-88B4D3029E59}"/>
              </a:ext>
            </a:extLst>
          </p:cNvPr>
          <p:cNvSpPr>
            <a:spLocks noGrp="1"/>
          </p:cNvSpPr>
          <p:nvPr>
            <p:ph idx="1"/>
          </p:nvPr>
        </p:nvSpPr>
        <p:spPr>
          <a:xfrm>
            <a:off x="273679" y="1797186"/>
            <a:ext cx="4755522" cy="3155062"/>
          </a:xfrm>
        </p:spPr>
        <p:txBody>
          <a:bodyPr>
            <a:normAutofit fontScale="92500" lnSpcReduction="10000"/>
          </a:bodyPr>
          <a:lstStyle/>
          <a:p>
            <a:pPr marL="0" indent="0" algn="just">
              <a:buNone/>
            </a:pPr>
            <a:r>
              <a:rPr lang="fr-FR" sz="1800" dirty="0"/>
              <a:t>Des paramètres ont été pris en compte dans cette réflexion autour du plan de circulation : </a:t>
            </a:r>
          </a:p>
          <a:p>
            <a:r>
              <a:rPr lang="fr-FR" sz="1800" dirty="0"/>
              <a:t>La </a:t>
            </a:r>
            <a:r>
              <a:rPr lang="fr-FR" sz="1800" b="1" dirty="0"/>
              <a:t>suppression</a:t>
            </a:r>
            <a:r>
              <a:rPr lang="fr-FR" sz="1800" dirty="0"/>
              <a:t> d’une partie des itinéraires du </a:t>
            </a:r>
            <a:r>
              <a:rPr lang="fr-FR" sz="1800" dirty="0">
                <a:highlight>
                  <a:srgbClr val="FFFF00"/>
                </a:highlight>
              </a:rPr>
              <a:t>TEC</a:t>
            </a:r>
            <a:r>
              <a:rPr lang="fr-FR" sz="1800" dirty="0"/>
              <a:t>, les bus ne passant plus par le centre-ville (remplacés par des navettes),</a:t>
            </a:r>
          </a:p>
          <a:p>
            <a:r>
              <a:rPr lang="fr-FR" sz="1800" dirty="0"/>
              <a:t>L’accessibilité aux différents </a:t>
            </a:r>
            <a:r>
              <a:rPr lang="fr-FR" sz="1800" dirty="0">
                <a:highlight>
                  <a:srgbClr val="FFFF00"/>
                </a:highlight>
              </a:rPr>
              <a:t>parkings</a:t>
            </a:r>
            <a:r>
              <a:rPr lang="fr-FR" sz="1800" dirty="0"/>
              <a:t>, </a:t>
            </a:r>
            <a:r>
              <a:rPr lang="fr-FR" sz="1800" b="1" dirty="0"/>
              <a:t>sauf</a:t>
            </a:r>
            <a:r>
              <a:rPr lang="fr-FR" sz="1800" dirty="0"/>
              <a:t> le parking GIFAR (cas particulier),</a:t>
            </a:r>
          </a:p>
          <a:p>
            <a:r>
              <a:rPr lang="fr-FR" sz="1800" dirty="0"/>
              <a:t>L’accessibilité relative aux différents établissements </a:t>
            </a:r>
            <a:r>
              <a:rPr lang="fr-FR" sz="1800" dirty="0">
                <a:highlight>
                  <a:srgbClr val="FFFF00"/>
                </a:highlight>
              </a:rPr>
              <a:t>scolaires</a:t>
            </a:r>
            <a:r>
              <a:rPr lang="fr-FR" sz="1800" dirty="0"/>
              <a:t>.</a:t>
            </a:r>
          </a:p>
          <a:p>
            <a:pPr marL="0" indent="0" algn="just">
              <a:buNone/>
            </a:pPr>
            <a:r>
              <a:rPr lang="fr-FR" sz="1800" dirty="0">
                <a:sym typeface="Wingdings" panose="05000000000000000000" pitchFamily="2" charset="2"/>
              </a:rPr>
              <a:t>L’opportunité de planifier un plan de circulation ambitieux et évolutif pour le centre-ville a également conditionné les propositions.</a:t>
            </a:r>
            <a:endParaRPr lang="fr-FR" sz="1800" dirty="0"/>
          </a:p>
          <a:p>
            <a:pPr algn="just"/>
            <a:endParaRPr lang="fr-FR" sz="1800" dirty="0"/>
          </a:p>
        </p:txBody>
      </p:sp>
      <p:sp>
        <p:nvSpPr>
          <p:cNvPr id="11" name="ZoneTexte 10">
            <a:extLst>
              <a:ext uri="{FF2B5EF4-FFF2-40B4-BE49-F238E27FC236}">
                <a16:creationId xmlns:a16="http://schemas.microsoft.com/office/drawing/2014/main" id="{F8B43C04-E113-4136-8CEA-F222C7C19622}"/>
              </a:ext>
            </a:extLst>
          </p:cNvPr>
          <p:cNvSpPr txBox="1"/>
          <p:nvPr/>
        </p:nvSpPr>
        <p:spPr>
          <a:xfrm>
            <a:off x="5267130" y="6309171"/>
            <a:ext cx="64293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1" u="none" strike="noStrike" kern="1200" cap="none" spc="0" normalizeH="0" baseline="0" noProof="0">
                <a:ln>
                  <a:noFill/>
                </a:ln>
                <a:solidFill>
                  <a:srgbClr val="343A3C"/>
                </a:solidFill>
                <a:effectLst/>
                <a:uLnTx/>
                <a:uFillTx/>
                <a:latin typeface="Arial" panose="020B0604020202020204"/>
                <a:ea typeface="+mn-ea"/>
                <a:cs typeface="+mn-cs"/>
              </a:rPr>
              <a:t>Eléments structurants dans la réflexion autours du plan de circulation</a:t>
            </a:r>
          </a:p>
        </p:txBody>
      </p:sp>
      <p:sp>
        <p:nvSpPr>
          <p:cNvPr id="2" name="Signe de multiplication 1">
            <a:extLst>
              <a:ext uri="{FF2B5EF4-FFF2-40B4-BE49-F238E27FC236}">
                <a16:creationId xmlns:a16="http://schemas.microsoft.com/office/drawing/2014/main" id="{9A58D017-DF46-4C86-90E7-865118DDD04C}"/>
              </a:ext>
            </a:extLst>
          </p:cNvPr>
          <p:cNvSpPr>
            <a:spLocks noChangeAspect="1"/>
          </p:cNvSpPr>
          <p:nvPr/>
        </p:nvSpPr>
        <p:spPr>
          <a:xfrm>
            <a:off x="7142390" y="3817988"/>
            <a:ext cx="595112" cy="57600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space réservé du pied de page 6"/>
          <p:cNvSpPr>
            <a:spLocks noGrp="1"/>
          </p:cNvSpPr>
          <p:nvPr>
            <p:ph type="ftr" sz="quarter" idx="11"/>
          </p:nvPr>
        </p:nvSpPr>
        <p:spPr/>
        <p:txBody>
          <a:bodyPr/>
          <a:lstStyle/>
          <a:p>
            <a:r>
              <a:rPr lang="fr-BE"/>
              <a:t>Extension du piétonnier - Luc GENNART</a:t>
            </a:r>
            <a:endParaRPr lang="en-US"/>
          </a:p>
        </p:txBody>
      </p:sp>
      <p:sp>
        <p:nvSpPr>
          <p:cNvPr id="8" name="Espace réservé du numéro de diapositive 7"/>
          <p:cNvSpPr>
            <a:spLocks noGrp="1"/>
          </p:cNvSpPr>
          <p:nvPr>
            <p:ph type="sldNum" sz="quarter" idx="12"/>
          </p:nvPr>
        </p:nvSpPr>
        <p:spPr/>
        <p:txBody>
          <a:bodyPr/>
          <a:lstStyle/>
          <a:p>
            <a:fld id="{733122C9-A0B9-462F-8757-0847AD287B63}" type="slidenum">
              <a:rPr lang="en-US" smtClean="0"/>
              <a:pPr/>
              <a:t>20</a:t>
            </a:fld>
            <a:endParaRPr lang="en-US"/>
          </a:p>
        </p:txBody>
      </p:sp>
      <p:pic>
        <p:nvPicPr>
          <p:cNvPr id="13" name="Picture 2" descr="Accueil - 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9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7830817-11F2-453F-85C8-9B4DFA3053F0}"/>
              </a:ext>
            </a:extLst>
          </p:cNvPr>
          <p:cNvSpPr>
            <a:spLocks noGrp="1"/>
          </p:cNvSpPr>
          <p:nvPr>
            <p:ph type="title"/>
          </p:nvPr>
        </p:nvSpPr>
        <p:spPr>
          <a:xfrm>
            <a:off x="1410556" y="343430"/>
            <a:ext cx="9370888" cy="912284"/>
          </a:xfrm>
        </p:spPr>
        <p:txBody>
          <a:bodyPr/>
          <a:lstStyle/>
          <a:p>
            <a:pPr algn="ctr"/>
            <a:r>
              <a:rPr lang="fr-FR" sz="4400" dirty="0">
                <a:solidFill>
                  <a:schemeClr val="tx1"/>
                </a:solidFill>
                <a:latin typeface="Calibri Light" panose="020F0302020204030204" pitchFamily="34" charset="0"/>
                <a:cs typeface="Calibri Light" panose="020F0302020204030204" pitchFamily="34" charset="0"/>
              </a:rPr>
              <a:t>Plan de circulation</a:t>
            </a:r>
            <a:endParaRPr lang="fr-BE" sz="4400" dirty="0">
              <a:solidFill>
                <a:schemeClr val="tx1"/>
              </a:solidFill>
              <a:latin typeface="Calibri Light" panose="020F0302020204030204" pitchFamily="34" charset="0"/>
              <a:cs typeface="Calibri Light" panose="020F0302020204030204" pitchFamily="34" charset="0"/>
            </a:endParaRPr>
          </a:p>
        </p:txBody>
      </p:sp>
      <p:sp>
        <p:nvSpPr>
          <p:cNvPr id="11" name="Content Placeholder 5">
            <a:extLst>
              <a:ext uri="{FF2B5EF4-FFF2-40B4-BE49-F238E27FC236}">
                <a16:creationId xmlns:a16="http://schemas.microsoft.com/office/drawing/2014/main" id="{FEBEA99F-07D2-4970-B563-85DE98C25DAB}"/>
              </a:ext>
            </a:extLst>
          </p:cNvPr>
          <p:cNvSpPr txBox="1">
            <a:spLocks/>
          </p:cNvSpPr>
          <p:nvPr/>
        </p:nvSpPr>
        <p:spPr bwMode="gray">
          <a:xfrm>
            <a:off x="273678" y="1566558"/>
            <a:ext cx="4893394" cy="3950471"/>
          </a:xfrm>
          <a:prstGeom prst="rect">
            <a:avLst/>
          </a:prstGeom>
        </p:spPr>
        <p:txBody>
          <a:bodyPr vert="horz" lIns="0" tIns="0" rIns="0" bIns="0" rtlCol="0" anchor="t" anchorCtr="0">
            <a:noAutofit/>
          </a:bodyPr>
          <a:lstStyle>
            <a:lvl1pPr marL="304792" indent="-304792" algn="l" defTabSz="1219170" rtl="0" eaLnBrk="1" latinLnBrk="0" hangingPunct="1">
              <a:lnSpc>
                <a:spcPct val="105000"/>
              </a:lnSpc>
              <a:spcBef>
                <a:spcPts val="800"/>
              </a:spcBef>
              <a:spcAft>
                <a:spcPts val="800"/>
              </a:spcAft>
              <a:buClr>
                <a:schemeClr val="accent1"/>
              </a:buClr>
              <a:buSzPct val="80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1pPr>
            <a:lvl2pPr marL="596885" indent="-241294" algn="l" defTabSz="1219170" rtl="0" eaLnBrk="1" latinLnBrk="0" hangingPunct="1">
              <a:lnSpc>
                <a:spcPct val="105000"/>
              </a:lnSpc>
              <a:spcBef>
                <a:spcPts val="800"/>
              </a:spcBef>
              <a:spcAft>
                <a:spcPts val="800"/>
              </a:spcAft>
              <a:buClr>
                <a:schemeClr val="accent1"/>
              </a:buClr>
              <a:buSzPct val="90000"/>
              <a:buFont typeface="Courier New" panose="02070309020205020404" pitchFamily="49" charset="0"/>
              <a:buChar char="o"/>
              <a:tabLst/>
              <a:defRPr sz="1733" kern="1200">
                <a:solidFill>
                  <a:schemeClr val="tx1"/>
                </a:solidFill>
                <a:latin typeface="Arial" panose="020B0604020202020204" pitchFamily="34" charset="0"/>
                <a:ea typeface="+mn-ea"/>
                <a:cs typeface="Arial" panose="020B0604020202020204" pitchFamily="34" charset="0"/>
              </a:defRPr>
            </a:lvl2pPr>
            <a:lvl3pPr marL="767981" indent="-191995" algn="l" defTabSz="1219170" rtl="0" eaLnBrk="1" latinLnBrk="0" hangingPunct="1">
              <a:lnSpc>
                <a:spcPct val="105000"/>
              </a:lnSpc>
              <a:spcBef>
                <a:spcPts val="800"/>
              </a:spcBef>
              <a:spcAft>
                <a:spcPts val="800"/>
              </a:spcAft>
              <a:buClr>
                <a:srgbClr val="00AAFF"/>
              </a:buClr>
              <a:buSzPct val="100000"/>
              <a:buFont typeface="Arial" panose="020B0604020202020204" pitchFamily="34" charset="0"/>
              <a:buChar char="•"/>
              <a:defRPr sz="1467" kern="1200">
                <a:solidFill>
                  <a:schemeClr val="tx1"/>
                </a:solidFill>
                <a:latin typeface="Arial" panose="020B0604020202020204" pitchFamily="34" charset="0"/>
                <a:ea typeface="+mn-ea"/>
                <a:cs typeface="Arial" panose="020B0604020202020204" pitchFamily="34" charset="0"/>
              </a:defRPr>
            </a:lvl3pPr>
            <a:lvl4pPr marL="1103972" indent="-335992" algn="l" defTabSz="1219170" rtl="0" eaLnBrk="1" latinLnBrk="0" hangingPunct="1">
              <a:lnSpc>
                <a:spcPct val="105000"/>
              </a:lnSpc>
              <a:spcBef>
                <a:spcPts val="800"/>
              </a:spcBef>
              <a:spcAft>
                <a:spcPts val="800"/>
              </a:spcAft>
              <a:buClr>
                <a:srgbClr val="1C2691"/>
              </a:buClr>
              <a:buSzPct val="80000"/>
              <a:buFont typeface="Arial" pitchFamily="34" charset="0"/>
              <a:buChar char="—"/>
              <a:defRPr sz="1467" kern="1200" baseline="0">
                <a:solidFill>
                  <a:schemeClr val="tx1"/>
                </a:solidFill>
                <a:latin typeface="Arial" panose="020B0604020202020204" pitchFamily="34" charset="0"/>
                <a:ea typeface="+mn-ea"/>
                <a:cs typeface="Arial" panose="020B0604020202020204" pitchFamily="34" charset="0"/>
              </a:defRPr>
            </a:lvl4pPr>
            <a:lvl5pPr marL="1295968" indent="-191995" algn="l" defTabSz="1219170" rtl="0" eaLnBrk="1" latinLnBrk="0" hangingPunct="1">
              <a:lnSpc>
                <a:spcPct val="105000"/>
              </a:lnSpc>
              <a:spcBef>
                <a:spcPts val="800"/>
              </a:spcBef>
              <a:spcAft>
                <a:spcPts val="800"/>
              </a:spcAft>
              <a:buClr>
                <a:srgbClr val="1C2691"/>
              </a:buClr>
              <a:buSzPct val="100000"/>
              <a:buFont typeface="Arial" pitchFamily="34" charset="0"/>
              <a:buChar char="•"/>
              <a:defRPr sz="14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04792" marR="0" lvl="0" indent="-304792" defTabSz="1219170" rtl="0" eaLnBrk="1" fontAlgn="auto" latinLnBrk="0" hangingPunct="1">
              <a:lnSpc>
                <a:spcPct val="105000"/>
              </a:lnSpc>
              <a:spcBef>
                <a:spcPts val="800"/>
              </a:spcBef>
              <a:spcAft>
                <a:spcPts val="800"/>
              </a:spcAft>
              <a:buClr>
                <a:srgbClr val="00AAFF"/>
              </a:buClr>
              <a:buSzPct val="80000"/>
              <a:buFont typeface="Wingdings" panose="05000000000000000000" pitchFamily="2" charset="2"/>
              <a:buChar char=""/>
              <a:tabLst/>
              <a:defRPr/>
            </a:pPr>
            <a:r>
              <a:rPr kumimoji="0" lang="fr-FR" sz="1400" b="0" i="0" u="none" strike="noStrike" kern="1200" cap="none" spc="0" normalizeH="0" baseline="0" noProof="0" dirty="0">
                <a:ln>
                  <a:noFill/>
                </a:ln>
                <a:solidFill>
                  <a:srgbClr val="343A3C"/>
                </a:solidFill>
                <a:effectLst/>
                <a:uLnTx/>
                <a:uFillTx/>
                <a:latin typeface="Arial" panose="020B0604020202020204" pitchFamily="34" charset="0"/>
                <a:ea typeface="+mn-ea"/>
                <a:cs typeface="Arial" panose="020B0604020202020204" pitchFamily="34" charset="0"/>
              </a:rPr>
              <a:t>Mise en piétonnier d’une partie de la Corbeille (extension)</a:t>
            </a:r>
          </a:p>
          <a:p>
            <a:pPr marL="304792" marR="0" lvl="0" indent="-304792" defTabSz="1219170" rtl="0" eaLnBrk="1" fontAlgn="auto" latinLnBrk="0" hangingPunct="1">
              <a:lnSpc>
                <a:spcPct val="105000"/>
              </a:lnSpc>
              <a:spcBef>
                <a:spcPts val="800"/>
              </a:spcBef>
              <a:spcAft>
                <a:spcPts val="800"/>
              </a:spcAft>
              <a:buClr>
                <a:srgbClr val="00AAFF"/>
              </a:buClr>
              <a:buSzPct val="80000"/>
              <a:buFont typeface="Wingdings" panose="05000000000000000000" pitchFamily="2" charset="2"/>
              <a:buChar char=""/>
              <a:tabLst/>
              <a:defRPr/>
            </a:pPr>
            <a:r>
              <a:rPr kumimoji="0" lang="fr-FR" sz="1400" b="0" i="0" u="none" strike="noStrike" kern="1200" cap="none" spc="0" normalizeH="0" baseline="0" noProof="0" dirty="0">
                <a:ln>
                  <a:noFill/>
                </a:ln>
                <a:solidFill>
                  <a:srgbClr val="343A3C"/>
                </a:solidFill>
                <a:effectLst/>
                <a:uLnTx/>
                <a:uFillTx/>
                <a:latin typeface="Arial" panose="020B0604020202020204" pitchFamily="34" charset="0"/>
                <a:ea typeface="+mn-ea"/>
                <a:cs typeface="Arial" panose="020B0604020202020204" pitchFamily="34" charset="0"/>
              </a:rPr>
              <a:t>Petite zone de rencontre à trafic limité pour les accès « urgences » police et véhicules de secours</a:t>
            </a:r>
          </a:p>
          <a:p>
            <a:pPr marL="304792" marR="0" lvl="0" indent="-304792" defTabSz="1219170" rtl="0" eaLnBrk="1" fontAlgn="auto" latinLnBrk="0" hangingPunct="1">
              <a:lnSpc>
                <a:spcPct val="105000"/>
              </a:lnSpc>
              <a:spcBef>
                <a:spcPts val="800"/>
              </a:spcBef>
              <a:spcAft>
                <a:spcPts val="800"/>
              </a:spcAft>
              <a:buClr>
                <a:srgbClr val="00AAFF"/>
              </a:buClr>
              <a:buSzPct val="80000"/>
              <a:buFont typeface="Wingdings" panose="05000000000000000000" pitchFamily="2" charset="2"/>
              <a:buChar char=""/>
              <a:tabLst/>
              <a:defRPr/>
            </a:pPr>
            <a:r>
              <a:rPr kumimoji="0" lang="fr-FR" sz="1400" b="0" i="0" u="none" strike="noStrike" kern="1200" cap="none" spc="0" normalizeH="0" baseline="0" noProof="0" dirty="0">
                <a:ln>
                  <a:noFill/>
                </a:ln>
                <a:solidFill>
                  <a:srgbClr val="343A3C"/>
                </a:solidFill>
                <a:effectLst/>
                <a:uLnTx/>
                <a:uFillTx/>
                <a:latin typeface="Arial" panose="020B0604020202020204" pitchFamily="34" charset="0"/>
                <a:ea typeface="+mn-ea"/>
                <a:cs typeface="Arial" panose="020B0604020202020204" pitchFamily="34" charset="0"/>
              </a:rPr>
              <a:t>Sortie des lignes de bus ; réflexion sur une navette locale</a:t>
            </a:r>
          </a:p>
          <a:p>
            <a:pPr marL="304792" marR="0" lvl="0" indent="-304792" defTabSz="1219170" rtl="0" eaLnBrk="1" fontAlgn="auto" latinLnBrk="0" hangingPunct="1">
              <a:lnSpc>
                <a:spcPct val="105000"/>
              </a:lnSpc>
              <a:spcBef>
                <a:spcPts val="800"/>
              </a:spcBef>
              <a:spcAft>
                <a:spcPts val="800"/>
              </a:spcAft>
              <a:buClr>
                <a:srgbClr val="00AAFF"/>
              </a:buClr>
              <a:buSzPct val="80000"/>
              <a:buFont typeface="Wingdings" panose="05000000000000000000" pitchFamily="2" charset="2"/>
              <a:buChar char=""/>
              <a:tabLst/>
              <a:defRPr/>
            </a:pPr>
            <a:r>
              <a:rPr kumimoji="0" lang="fr-FR" sz="1400" b="0" i="0" u="none" strike="noStrike" kern="1200" cap="none" spc="0" normalizeH="0" baseline="0" noProof="0" dirty="0">
                <a:ln>
                  <a:noFill/>
                </a:ln>
                <a:solidFill>
                  <a:srgbClr val="343A3C"/>
                </a:solidFill>
                <a:effectLst/>
                <a:uLnTx/>
                <a:uFillTx/>
                <a:latin typeface="Arial" panose="020B0604020202020204" pitchFamily="34" charset="0"/>
                <a:ea typeface="+mn-ea"/>
                <a:cs typeface="Arial" panose="020B0604020202020204" pitchFamily="34" charset="0"/>
              </a:rPr>
              <a:t>Cas particulier du parking GIFAR qui conditionne la mise en piétonnier des voiries avoisinantes</a:t>
            </a:r>
          </a:p>
          <a:p>
            <a:pPr marL="304792" marR="0" lvl="0" indent="-304792" defTabSz="1219170" rtl="0" eaLnBrk="1" fontAlgn="auto" latinLnBrk="0" hangingPunct="1">
              <a:lnSpc>
                <a:spcPct val="105000"/>
              </a:lnSpc>
              <a:spcBef>
                <a:spcPts val="800"/>
              </a:spcBef>
              <a:spcAft>
                <a:spcPts val="800"/>
              </a:spcAft>
              <a:buClr>
                <a:srgbClr val="00AAFF"/>
              </a:buClr>
              <a:buSzPct val="80000"/>
              <a:buFont typeface="Wingdings" panose="05000000000000000000" pitchFamily="2" charset="2"/>
              <a:buChar char=""/>
              <a:tabLst/>
              <a:defRPr/>
            </a:pPr>
            <a:r>
              <a:rPr kumimoji="0" lang="fr-FR" sz="1400" b="0" i="0" u="none" strike="noStrike" kern="1200" cap="none" spc="0" normalizeH="0" baseline="0" noProof="0" dirty="0">
                <a:ln>
                  <a:noFill/>
                </a:ln>
                <a:solidFill>
                  <a:srgbClr val="343A3C"/>
                </a:solidFill>
                <a:effectLst/>
                <a:uLnTx/>
                <a:uFillTx/>
                <a:latin typeface="Arial" panose="020B0604020202020204" pitchFamily="34" charset="0"/>
                <a:ea typeface="+mn-ea"/>
                <a:cs typeface="Arial" panose="020B0604020202020204" pitchFamily="34" charset="0"/>
              </a:rPr>
              <a:t>Quartier Ouest : grande boucle de circulation en sens unique</a:t>
            </a:r>
          </a:p>
          <a:p>
            <a:pPr marL="304792" marR="0" lvl="0" indent="-304792" defTabSz="1219170" rtl="0" eaLnBrk="1" fontAlgn="auto" latinLnBrk="0" hangingPunct="1">
              <a:lnSpc>
                <a:spcPct val="105000"/>
              </a:lnSpc>
              <a:spcBef>
                <a:spcPts val="800"/>
              </a:spcBef>
              <a:spcAft>
                <a:spcPts val="800"/>
              </a:spcAft>
              <a:buClr>
                <a:srgbClr val="00AAFF"/>
              </a:buClr>
              <a:buSzPct val="80000"/>
              <a:buFont typeface="Wingdings" panose="05000000000000000000" pitchFamily="2" charset="2"/>
              <a:buChar char=""/>
              <a:tabLst/>
              <a:defRPr/>
            </a:pPr>
            <a:r>
              <a:rPr kumimoji="0" lang="fr-FR" sz="1400" b="0" i="0" u="none" strike="noStrike" kern="1200" cap="none" spc="0" normalizeH="0" baseline="0" noProof="0" dirty="0">
                <a:ln>
                  <a:noFill/>
                </a:ln>
                <a:solidFill>
                  <a:srgbClr val="343A3C"/>
                </a:solidFill>
                <a:effectLst/>
                <a:uLnTx/>
                <a:uFillTx/>
                <a:latin typeface="Arial" panose="020B0604020202020204" pitchFamily="34" charset="0"/>
                <a:ea typeface="+mn-ea"/>
                <a:cs typeface="Arial" panose="020B0604020202020204" pitchFamily="34" charset="0"/>
              </a:rPr>
              <a:t>Accès à l’ensemble des parkings et futurs projets du centre-ville</a:t>
            </a:r>
          </a:p>
          <a:p>
            <a:pPr marL="304792" marR="0" lvl="0" indent="-304792" defTabSz="1219170" rtl="0" eaLnBrk="1" fontAlgn="auto" latinLnBrk="0" hangingPunct="1">
              <a:lnSpc>
                <a:spcPct val="105000"/>
              </a:lnSpc>
              <a:spcBef>
                <a:spcPts val="800"/>
              </a:spcBef>
              <a:spcAft>
                <a:spcPts val="800"/>
              </a:spcAft>
              <a:buClr>
                <a:srgbClr val="00AAFF"/>
              </a:buClr>
              <a:buSzPct val="80000"/>
              <a:buFont typeface="Wingdings" panose="05000000000000000000" pitchFamily="2" charset="2"/>
              <a:buChar char=""/>
              <a:tabLst/>
              <a:defRPr/>
            </a:pPr>
            <a:r>
              <a:rPr kumimoji="0" lang="fr-FR" sz="1400" b="0" i="0" u="none" strike="noStrike" kern="1200" cap="none" spc="0" normalizeH="0" baseline="0" noProof="0" dirty="0">
                <a:ln>
                  <a:noFill/>
                </a:ln>
                <a:solidFill>
                  <a:srgbClr val="343A3C"/>
                </a:solidFill>
                <a:effectLst/>
                <a:uLnTx/>
                <a:uFillTx/>
                <a:latin typeface="Arial" panose="020B0604020202020204" pitchFamily="34" charset="0"/>
                <a:ea typeface="+mn-ea"/>
                <a:cs typeface="Arial" panose="020B0604020202020204" pitchFamily="34" charset="0"/>
              </a:rPr>
              <a:t>A</a:t>
            </a:r>
            <a:r>
              <a:rPr kumimoji="0" lang="fr-FR" sz="1400" b="0" i="0" u="none" strike="noStrike" kern="1200" cap="none" spc="0" normalizeH="0" baseline="0" noProof="0" dirty="0" err="1">
                <a:ln>
                  <a:noFill/>
                </a:ln>
                <a:solidFill>
                  <a:srgbClr val="343A3C"/>
                </a:solidFill>
                <a:effectLst/>
                <a:uLnTx/>
                <a:uFillTx/>
                <a:latin typeface="Arial" panose="020B0604020202020204" pitchFamily="34" charset="0"/>
                <a:ea typeface="+mn-ea"/>
                <a:cs typeface="Arial" panose="020B0604020202020204" pitchFamily="34" charset="0"/>
              </a:rPr>
              <a:t>ccès</a:t>
            </a:r>
            <a:r>
              <a:rPr kumimoji="0" lang="fr-FR" sz="1400" b="0" i="0" u="none" strike="noStrike" kern="1200" cap="none" spc="0" normalizeH="0" baseline="0" noProof="0" dirty="0">
                <a:ln>
                  <a:noFill/>
                </a:ln>
                <a:solidFill>
                  <a:srgbClr val="343A3C"/>
                </a:solidFill>
                <a:effectLst/>
                <a:uLnTx/>
                <a:uFillTx/>
                <a:latin typeface="Arial" panose="020B0604020202020204" pitchFamily="34" charset="0"/>
                <a:ea typeface="+mn-ea"/>
                <a:cs typeface="Arial" panose="020B0604020202020204" pitchFamily="34" charset="0"/>
              </a:rPr>
              <a:t> relatif à l’ensemble des établissements scolaires, réflexion sur les déposes-minutes</a:t>
            </a:r>
          </a:p>
          <a:p>
            <a:pPr marL="0" marR="0" lvl="0" indent="0" defTabSz="1219170" rtl="0" eaLnBrk="1" fontAlgn="auto" latinLnBrk="0" hangingPunct="1">
              <a:lnSpc>
                <a:spcPct val="105000"/>
              </a:lnSpc>
              <a:spcBef>
                <a:spcPts val="800"/>
              </a:spcBef>
              <a:spcAft>
                <a:spcPts val="800"/>
              </a:spcAft>
              <a:buClr>
                <a:srgbClr val="00AAFF"/>
              </a:buClr>
              <a:buSzPct val="80000"/>
              <a:buFont typeface="Wingdings" panose="05000000000000000000" pitchFamily="2" charset="2"/>
              <a:buNone/>
              <a:tabLst/>
              <a:defRPr/>
            </a:pPr>
            <a:r>
              <a:rPr kumimoji="0" lang="fr-FR" sz="1400" b="1" i="0" u="none" strike="noStrike" kern="1200" cap="none" spc="0" normalizeH="0" baseline="0" noProof="0" dirty="0">
                <a:ln>
                  <a:noFill/>
                </a:ln>
                <a:solidFill>
                  <a:srgbClr val="00A9FE"/>
                </a:solidFill>
                <a:effectLst/>
                <a:uLnTx/>
                <a:uFillTx/>
                <a:latin typeface="Arial" panose="020B0604020202020204" pitchFamily="34" charset="0"/>
                <a:ea typeface="+mn-ea"/>
                <a:cs typeface="Arial" panose="020B0604020202020204" pitchFamily="34" charset="0"/>
                <a:sym typeface="Wingdings" panose="05000000000000000000" pitchFamily="2" charset="2"/>
              </a:rPr>
              <a:t> La mise en place de ce plan de circulation permettra d’apaiser le trafic dans la Corbeille en le reportant vers les grands axes via les nouvelles boucles de circulation et en diminuant largement le trafic de transit. </a:t>
            </a:r>
            <a:endParaRPr kumimoji="0" lang="fr-FR" sz="1400" b="0" i="0" u="none" strike="noStrike" kern="1200" cap="none" spc="0" normalizeH="0" baseline="0" noProof="0" dirty="0">
              <a:ln>
                <a:noFill/>
              </a:ln>
              <a:solidFill>
                <a:srgbClr val="343A3C"/>
              </a:solidFill>
              <a:effectLst/>
              <a:uLnTx/>
              <a:uFillTx/>
              <a:latin typeface="Arial" panose="020B0604020202020204" pitchFamily="34" charset="0"/>
              <a:ea typeface="+mn-ea"/>
              <a:cs typeface="Arial" panose="020B0604020202020204" pitchFamily="34" charset="0"/>
            </a:endParaRPr>
          </a:p>
          <a:p>
            <a:pPr marL="304792" marR="0" lvl="0" indent="-304792" defTabSz="1219170" rtl="0" eaLnBrk="1" fontAlgn="auto" latinLnBrk="0" hangingPunct="1">
              <a:lnSpc>
                <a:spcPct val="105000"/>
              </a:lnSpc>
              <a:spcBef>
                <a:spcPts val="800"/>
              </a:spcBef>
              <a:spcAft>
                <a:spcPts val="800"/>
              </a:spcAft>
              <a:buClr>
                <a:srgbClr val="00AAFF"/>
              </a:buClr>
              <a:buSzPct val="80000"/>
              <a:buFont typeface="Wingdings" panose="05000000000000000000" pitchFamily="2" charset="2"/>
              <a:buChar char=""/>
              <a:tabLst/>
              <a:defRPr/>
            </a:pPr>
            <a:endParaRPr kumimoji="0" lang="fr-FR" sz="1400" b="0" i="0" u="none" strike="noStrike" kern="1200" cap="none" spc="0" normalizeH="0" baseline="0" noProof="0" dirty="0">
              <a:ln>
                <a:noFill/>
              </a:ln>
              <a:solidFill>
                <a:srgbClr val="343A3C"/>
              </a:solidFill>
              <a:effectLst/>
              <a:uLnTx/>
              <a:uFillTx/>
              <a:latin typeface="Arial" panose="020B0604020202020204" pitchFamily="34" charset="0"/>
              <a:ea typeface="+mn-ea"/>
              <a:cs typeface="Arial" panose="020B0604020202020204" pitchFamily="34" charset="0"/>
            </a:endParaRPr>
          </a:p>
        </p:txBody>
      </p:sp>
      <p:pic>
        <p:nvPicPr>
          <p:cNvPr id="6" name="Image 5" descr="Une image contenant carte&#10;&#10;Description générée automatiquement">
            <a:extLst>
              <a:ext uri="{FF2B5EF4-FFF2-40B4-BE49-F238E27FC236}">
                <a16:creationId xmlns:a16="http://schemas.microsoft.com/office/drawing/2014/main" id="{DBB326E9-DCC6-4DD0-9F35-634CB363C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7072" y="1423763"/>
            <a:ext cx="6731567" cy="4759036"/>
          </a:xfrm>
          <a:prstGeom prst="rect">
            <a:avLst/>
          </a:prstGeom>
        </p:spPr>
      </p:pic>
      <p:sp>
        <p:nvSpPr>
          <p:cNvPr id="7" name="Espace réservé du pied de page 6"/>
          <p:cNvSpPr>
            <a:spLocks noGrp="1"/>
          </p:cNvSpPr>
          <p:nvPr>
            <p:ph type="ftr" sz="quarter" idx="11"/>
          </p:nvPr>
        </p:nvSpPr>
        <p:spPr/>
        <p:txBody>
          <a:bodyPr/>
          <a:lstStyle/>
          <a:p>
            <a:r>
              <a:rPr lang="fr-BE"/>
              <a:t>Extension du piétonnier - Luc GENNART</a:t>
            </a:r>
            <a:endParaRPr lang="en-US"/>
          </a:p>
        </p:txBody>
      </p:sp>
      <p:sp>
        <p:nvSpPr>
          <p:cNvPr id="8" name="Espace réservé du numéro de diapositive 7"/>
          <p:cNvSpPr>
            <a:spLocks noGrp="1"/>
          </p:cNvSpPr>
          <p:nvPr>
            <p:ph type="sldNum" sz="quarter" idx="12"/>
          </p:nvPr>
        </p:nvSpPr>
        <p:spPr/>
        <p:txBody>
          <a:bodyPr/>
          <a:lstStyle/>
          <a:p>
            <a:fld id="{733122C9-A0B9-462F-8757-0847AD287B63}" type="slidenum">
              <a:rPr lang="en-US" smtClean="0"/>
              <a:pPr/>
              <a:t>21</a:t>
            </a:fld>
            <a:endParaRPr lang="en-US"/>
          </a:p>
        </p:txBody>
      </p:sp>
      <p:pic>
        <p:nvPicPr>
          <p:cNvPr id="10" name="Picture 2" descr="Accueil - 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210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390383C-350E-4E4B-9C55-F8AA6FAD4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70" y="1326718"/>
            <a:ext cx="9904270" cy="5381989"/>
          </a:xfrm>
          <a:prstGeom prst="rect">
            <a:avLst/>
          </a:prstGeom>
        </p:spPr>
      </p:pic>
      <p:sp>
        <p:nvSpPr>
          <p:cNvPr id="2" name="Titre 1"/>
          <p:cNvSpPr>
            <a:spLocks noGrp="1"/>
          </p:cNvSpPr>
          <p:nvPr>
            <p:ph type="title"/>
          </p:nvPr>
        </p:nvSpPr>
        <p:spPr>
          <a:xfrm>
            <a:off x="516294" y="149293"/>
            <a:ext cx="11159413" cy="1498823"/>
          </a:xfrm>
        </p:spPr>
        <p:txBody>
          <a:bodyPr>
            <a:noAutofit/>
          </a:bodyPr>
          <a:lstStyle/>
          <a:p>
            <a:pPr algn="ctr"/>
            <a:r>
              <a:rPr lang="fr-BE" sz="4400" dirty="0"/>
              <a:t>L</a:t>
            </a:r>
            <a:r>
              <a:rPr lang="en-BE" sz="4400" dirty="0"/>
              <a:t>a </a:t>
            </a:r>
            <a:r>
              <a:rPr lang="fr-BE" sz="4400" dirty="0"/>
              <a:t>s</a:t>
            </a:r>
            <a:r>
              <a:rPr lang="en-BE" sz="4400" dirty="0"/>
              <a:t>y</a:t>
            </a:r>
            <a:r>
              <a:rPr lang="fr-BE" sz="4400" dirty="0"/>
              <a:t>n</a:t>
            </a:r>
            <a:r>
              <a:rPr lang="en-BE" sz="4400" dirty="0"/>
              <a:t>t</a:t>
            </a:r>
            <a:r>
              <a:rPr lang="fr-BE" sz="4400" dirty="0" err="1"/>
              <a:t>hès</a:t>
            </a:r>
            <a:r>
              <a:rPr lang="en-BE" sz="4400" dirty="0"/>
              <a:t>e </a:t>
            </a:r>
            <a:r>
              <a:rPr lang="fr-BE" sz="4400" dirty="0"/>
              <a:t>d</a:t>
            </a:r>
            <a:r>
              <a:rPr lang="en-BE" sz="4400" dirty="0"/>
              <a:t>e</a:t>
            </a:r>
            <a:r>
              <a:rPr lang="fr-BE" sz="4400" dirty="0"/>
              <a:t>s</a:t>
            </a:r>
            <a:r>
              <a:rPr lang="en-BE" sz="4400" dirty="0"/>
              <a:t> </a:t>
            </a:r>
            <a:r>
              <a:rPr lang="fr-BE" sz="4400" dirty="0"/>
              <a:t>a</a:t>
            </a:r>
            <a:r>
              <a:rPr lang="en-BE" sz="4400" dirty="0"/>
              <a:t>m</a:t>
            </a:r>
            <a:r>
              <a:rPr lang="fr-BE" sz="4400" dirty="0"/>
              <a:t>é</a:t>
            </a:r>
            <a:r>
              <a:rPr lang="en-BE" sz="4400" dirty="0"/>
              <a:t>n</a:t>
            </a:r>
            <a:r>
              <a:rPr lang="fr-BE" sz="4400" dirty="0"/>
              <a:t>a</a:t>
            </a:r>
            <a:r>
              <a:rPr lang="en-BE" sz="4400" dirty="0"/>
              <a:t>g</a:t>
            </a:r>
            <a:r>
              <a:rPr lang="fr-BE" sz="4400" dirty="0"/>
              <a:t>e</a:t>
            </a:r>
            <a:r>
              <a:rPr lang="en-BE" sz="4400" dirty="0"/>
              <a:t>m</a:t>
            </a:r>
            <a:r>
              <a:rPr lang="fr-BE" sz="4400" dirty="0"/>
              <a:t>e</a:t>
            </a:r>
            <a:r>
              <a:rPr lang="en-BE" sz="4400" dirty="0"/>
              <a:t>n</a:t>
            </a:r>
            <a:r>
              <a:rPr lang="fr-BE" sz="4400" dirty="0"/>
              <a:t>t</a:t>
            </a:r>
            <a:r>
              <a:rPr lang="en-BE" sz="4400" dirty="0"/>
              <a:t>s </a:t>
            </a:r>
            <a:br>
              <a:rPr lang="fr-BE" sz="4400" dirty="0"/>
            </a:br>
            <a:r>
              <a:rPr lang="fr-BE" sz="4400" dirty="0"/>
              <a:t>p</a:t>
            </a:r>
            <a:r>
              <a:rPr lang="en-BE" sz="4400" dirty="0"/>
              <a:t>a</a:t>
            </a:r>
            <a:r>
              <a:rPr lang="fr-BE" sz="4400" dirty="0"/>
              <a:t>r</a:t>
            </a:r>
            <a:r>
              <a:rPr lang="en-BE" sz="4400" dirty="0"/>
              <a:t> </a:t>
            </a:r>
            <a:r>
              <a:rPr lang="fr-BE" sz="4400" dirty="0"/>
              <a:t>t</a:t>
            </a:r>
            <a:r>
              <a:rPr lang="en-BE" sz="4400" dirty="0"/>
              <a:t>r</a:t>
            </a:r>
            <a:r>
              <a:rPr lang="fr-BE" sz="4400" dirty="0"/>
              <a:t>o</a:t>
            </a:r>
            <a:r>
              <a:rPr lang="en-BE" sz="4400" dirty="0"/>
              <a:t>n</a:t>
            </a:r>
            <a:r>
              <a:rPr lang="fr-BE" sz="4400" dirty="0"/>
              <a:t>c</a:t>
            </a:r>
            <a:r>
              <a:rPr lang="en-BE" sz="4400" dirty="0"/>
              <a:t>o</a:t>
            </a:r>
            <a:r>
              <a:rPr lang="fr-BE" sz="4400" dirty="0"/>
              <a:t>n</a:t>
            </a:r>
            <a:r>
              <a:rPr lang="en-BE" sz="4400" dirty="0"/>
              <a:t>s</a:t>
            </a:r>
            <a:endParaRPr lang="fr-BE" sz="4400" dirty="0"/>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22</a:t>
            </a:fld>
            <a:endParaRPr lang="fr-FR"/>
          </a:p>
        </p:txBody>
      </p:sp>
      <p:pic>
        <p:nvPicPr>
          <p:cNvPr id="9" name="Picture 2" descr="Accueil - 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77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7">
            <a:extLst>
              <a:ext uri="{FF2B5EF4-FFF2-40B4-BE49-F238E27FC236}">
                <a16:creationId xmlns:a16="http://schemas.microsoft.com/office/drawing/2014/main" id="{C0919AEF-5387-4474-B4A1-76EA6E4C8976}"/>
              </a:ext>
            </a:extLst>
          </p:cNvPr>
          <p:cNvSpPr txBox="1"/>
          <p:nvPr/>
        </p:nvSpPr>
        <p:spPr>
          <a:xfrm>
            <a:off x="802255" y="644893"/>
            <a:ext cx="1253081"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BE"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900" b="0" i="0" u="none" strike="noStrike" kern="1200" cap="none" spc="0" normalizeH="0" baseline="0" noProof="0" dirty="0">
                <a:ln>
                  <a:noFill/>
                </a:ln>
                <a:solidFill>
                  <a:prstClr val="black"/>
                </a:solidFill>
                <a:effectLst/>
                <a:uLnTx/>
                <a:uFillTx/>
                <a:latin typeface="Calibri" panose="020F0502020204030204"/>
                <a:ea typeface="+mn-ea"/>
                <a:cs typeface="+mn-cs"/>
              </a:rPr>
              <a:t>PIÉTONNIER ACTUEL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60C53E9-7161-462C-89B7-2108F7949DDA}"/>
              </a:ext>
            </a:extLst>
          </p:cNvPr>
          <p:cNvSpPr/>
          <p:nvPr/>
        </p:nvSpPr>
        <p:spPr>
          <a:xfrm>
            <a:off x="155844" y="986789"/>
            <a:ext cx="476423" cy="135156"/>
          </a:xfrm>
          <a:prstGeom prst="rect">
            <a:avLst/>
          </a:prstGeom>
          <a:solidFill>
            <a:srgbClr val="FFFF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D476737F-B1CC-4206-B9C1-A9231C3D907D}"/>
              </a:ext>
            </a:extLst>
          </p:cNvPr>
          <p:cNvSpPr txBox="1"/>
          <p:nvPr/>
        </p:nvSpPr>
        <p:spPr>
          <a:xfrm>
            <a:off x="867289" y="1487869"/>
            <a:ext cx="715517" cy="1725729"/>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rPr>
              <a:t>Phase 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rPr>
              <a:t>Phase 2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rPr>
              <a:t>Phase 3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rPr>
              <a:t>Phase 4</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rPr>
              <a:t>A définir</a:t>
            </a:r>
          </a:p>
        </p:txBody>
      </p:sp>
      <p:sp>
        <p:nvSpPr>
          <p:cNvPr id="25" name="Forme libre : forme 24">
            <a:extLst>
              <a:ext uri="{FF2B5EF4-FFF2-40B4-BE49-F238E27FC236}">
                <a16:creationId xmlns:a16="http://schemas.microsoft.com/office/drawing/2014/main" id="{87849F5B-A08C-4905-B7FE-69B664F172D8}"/>
              </a:ext>
            </a:extLst>
          </p:cNvPr>
          <p:cNvSpPr/>
          <p:nvPr/>
        </p:nvSpPr>
        <p:spPr>
          <a:xfrm>
            <a:off x="112957" y="1959481"/>
            <a:ext cx="762000" cy="0"/>
          </a:xfrm>
          <a:custGeom>
            <a:avLst/>
            <a:gdLst>
              <a:gd name="connsiteX0" fmla="*/ 0 w 762000"/>
              <a:gd name="connsiteY0" fmla="*/ 0 h 0"/>
              <a:gd name="connsiteX1" fmla="*/ 762000 w 762000"/>
              <a:gd name="connsiteY1" fmla="*/ 0 h 0"/>
            </a:gdLst>
            <a:ahLst/>
            <a:cxnLst>
              <a:cxn ang="0">
                <a:pos x="connsiteX0" y="connsiteY0"/>
              </a:cxn>
              <a:cxn ang="0">
                <a:pos x="connsiteX1" y="connsiteY1"/>
              </a:cxn>
            </a:cxnLst>
            <a:rect l="l" t="t" r="r" b="b"/>
            <a:pathLst>
              <a:path w="762000">
                <a:moveTo>
                  <a:pt x="0" y="0"/>
                </a:moveTo>
                <a:lnTo>
                  <a:pt x="762000" y="0"/>
                </a:lnTo>
              </a:path>
            </a:pathLst>
          </a:custGeom>
          <a:noFill/>
          <a:ln w="793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orme libre : forme 25">
            <a:extLst>
              <a:ext uri="{FF2B5EF4-FFF2-40B4-BE49-F238E27FC236}">
                <a16:creationId xmlns:a16="http://schemas.microsoft.com/office/drawing/2014/main" id="{5BE3C25F-C83B-46D9-96D5-4C27143409EF}"/>
              </a:ext>
            </a:extLst>
          </p:cNvPr>
          <p:cNvSpPr/>
          <p:nvPr/>
        </p:nvSpPr>
        <p:spPr>
          <a:xfrm>
            <a:off x="112957" y="2245243"/>
            <a:ext cx="762000" cy="0"/>
          </a:xfrm>
          <a:custGeom>
            <a:avLst/>
            <a:gdLst>
              <a:gd name="connsiteX0" fmla="*/ 0 w 762000"/>
              <a:gd name="connsiteY0" fmla="*/ 0 h 0"/>
              <a:gd name="connsiteX1" fmla="*/ 762000 w 762000"/>
              <a:gd name="connsiteY1" fmla="*/ 0 h 0"/>
            </a:gdLst>
            <a:ahLst/>
            <a:cxnLst>
              <a:cxn ang="0">
                <a:pos x="connsiteX0" y="connsiteY0"/>
              </a:cxn>
              <a:cxn ang="0">
                <a:pos x="connsiteX1" y="connsiteY1"/>
              </a:cxn>
            </a:cxnLst>
            <a:rect l="l" t="t" r="r" b="b"/>
            <a:pathLst>
              <a:path w="762000">
                <a:moveTo>
                  <a:pt x="0" y="0"/>
                </a:moveTo>
                <a:lnTo>
                  <a:pt x="762000" y="0"/>
                </a:lnTo>
              </a:path>
            </a:pathLst>
          </a:cu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orme libre : forme 26">
            <a:extLst>
              <a:ext uri="{FF2B5EF4-FFF2-40B4-BE49-F238E27FC236}">
                <a16:creationId xmlns:a16="http://schemas.microsoft.com/office/drawing/2014/main" id="{2450DD67-0B93-4A78-8D71-4B6D08C944C7}"/>
              </a:ext>
            </a:extLst>
          </p:cNvPr>
          <p:cNvSpPr/>
          <p:nvPr/>
        </p:nvSpPr>
        <p:spPr>
          <a:xfrm>
            <a:off x="112957" y="2557462"/>
            <a:ext cx="762000" cy="0"/>
          </a:xfrm>
          <a:custGeom>
            <a:avLst/>
            <a:gdLst>
              <a:gd name="connsiteX0" fmla="*/ 0 w 762000"/>
              <a:gd name="connsiteY0" fmla="*/ 0 h 0"/>
              <a:gd name="connsiteX1" fmla="*/ 762000 w 762000"/>
              <a:gd name="connsiteY1" fmla="*/ 0 h 0"/>
            </a:gdLst>
            <a:ahLst/>
            <a:cxnLst>
              <a:cxn ang="0">
                <a:pos x="connsiteX0" y="connsiteY0"/>
              </a:cxn>
              <a:cxn ang="0">
                <a:pos x="connsiteX1" y="connsiteY1"/>
              </a:cxn>
            </a:cxnLst>
            <a:rect l="l" t="t" r="r" b="b"/>
            <a:pathLst>
              <a:path w="762000">
                <a:moveTo>
                  <a:pt x="0" y="0"/>
                </a:moveTo>
                <a:lnTo>
                  <a:pt x="762000" y="0"/>
                </a:lnTo>
              </a:path>
            </a:pathLst>
          </a:custGeom>
          <a:noFill/>
          <a:ln w="889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orme libre : forme 27">
            <a:extLst>
              <a:ext uri="{FF2B5EF4-FFF2-40B4-BE49-F238E27FC236}">
                <a16:creationId xmlns:a16="http://schemas.microsoft.com/office/drawing/2014/main" id="{556A640C-BE3B-43E4-A0CE-E971C7A2968C}"/>
              </a:ext>
            </a:extLst>
          </p:cNvPr>
          <p:cNvSpPr/>
          <p:nvPr/>
        </p:nvSpPr>
        <p:spPr>
          <a:xfrm>
            <a:off x="112957" y="2832738"/>
            <a:ext cx="762000" cy="0"/>
          </a:xfrm>
          <a:custGeom>
            <a:avLst/>
            <a:gdLst>
              <a:gd name="connsiteX0" fmla="*/ 0 w 762000"/>
              <a:gd name="connsiteY0" fmla="*/ 0 h 0"/>
              <a:gd name="connsiteX1" fmla="*/ 762000 w 762000"/>
              <a:gd name="connsiteY1" fmla="*/ 0 h 0"/>
            </a:gdLst>
            <a:ahLst/>
            <a:cxnLst>
              <a:cxn ang="0">
                <a:pos x="connsiteX0" y="connsiteY0"/>
              </a:cxn>
              <a:cxn ang="0">
                <a:pos x="connsiteX1" y="connsiteY1"/>
              </a:cxn>
            </a:cxnLst>
            <a:rect l="l" t="t" r="r" b="b"/>
            <a:pathLst>
              <a:path w="762000">
                <a:moveTo>
                  <a:pt x="0" y="0"/>
                </a:moveTo>
                <a:lnTo>
                  <a:pt x="762000" y="0"/>
                </a:lnTo>
              </a:path>
            </a:pathLst>
          </a:custGeom>
          <a:noFill/>
          <a:ln w="88900">
            <a:solidFill>
              <a:srgbClr val="C9A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orme libre : forme 28">
            <a:extLst>
              <a:ext uri="{FF2B5EF4-FFF2-40B4-BE49-F238E27FC236}">
                <a16:creationId xmlns:a16="http://schemas.microsoft.com/office/drawing/2014/main" id="{879A8ED3-109D-459E-A776-92B8AE302B23}"/>
              </a:ext>
            </a:extLst>
          </p:cNvPr>
          <p:cNvSpPr/>
          <p:nvPr/>
        </p:nvSpPr>
        <p:spPr>
          <a:xfrm>
            <a:off x="112957" y="3076575"/>
            <a:ext cx="762000" cy="0"/>
          </a:xfrm>
          <a:custGeom>
            <a:avLst/>
            <a:gdLst>
              <a:gd name="connsiteX0" fmla="*/ 0 w 762000"/>
              <a:gd name="connsiteY0" fmla="*/ 0 h 0"/>
              <a:gd name="connsiteX1" fmla="*/ 762000 w 762000"/>
              <a:gd name="connsiteY1" fmla="*/ 0 h 0"/>
            </a:gdLst>
            <a:ahLst/>
            <a:cxnLst>
              <a:cxn ang="0">
                <a:pos x="connsiteX0" y="connsiteY0"/>
              </a:cxn>
              <a:cxn ang="0">
                <a:pos x="connsiteX1" y="connsiteY1"/>
              </a:cxn>
            </a:cxnLst>
            <a:rect l="l" t="t" r="r" b="b"/>
            <a:pathLst>
              <a:path w="762000">
                <a:moveTo>
                  <a:pt x="0" y="0"/>
                </a:moveTo>
                <a:lnTo>
                  <a:pt x="762000" y="0"/>
                </a:lnTo>
              </a:path>
            </a:pathLst>
          </a:custGeom>
          <a:noFill/>
          <a:ln w="79375">
            <a:solidFill>
              <a:srgbClr val="5826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Image 32">
            <a:extLst>
              <a:ext uri="{FF2B5EF4-FFF2-40B4-BE49-F238E27FC236}">
                <a16:creationId xmlns:a16="http://schemas.microsoft.com/office/drawing/2014/main" id="{7046C64F-858D-43B8-829F-BFC1FF30A9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89280" y="677167"/>
            <a:ext cx="9201507" cy="5587029"/>
          </a:xfrm>
          <a:prstGeom prst="rect">
            <a:avLst/>
          </a:prstGeom>
        </p:spPr>
      </p:pic>
      <p:sp>
        <p:nvSpPr>
          <p:cNvPr id="34" name="ZoneTexte 33">
            <a:extLst>
              <a:ext uri="{FF2B5EF4-FFF2-40B4-BE49-F238E27FC236}">
                <a16:creationId xmlns:a16="http://schemas.microsoft.com/office/drawing/2014/main" id="{F60B7BA3-A75A-4DAB-A768-87374F4476C7}"/>
              </a:ext>
            </a:extLst>
          </p:cNvPr>
          <p:cNvSpPr txBox="1"/>
          <p:nvPr/>
        </p:nvSpPr>
        <p:spPr>
          <a:xfrm>
            <a:off x="30805" y="1234044"/>
            <a:ext cx="28584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PLANNING MISE EN OEUVRE</a:t>
            </a:r>
          </a:p>
        </p:txBody>
      </p:sp>
      <p:sp>
        <p:nvSpPr>
          <p:cNvPr id="2" name="Espace réservé du pied de page 1"/>
          <p:cNvSpPr>
            <a:spLocks noGrp="1"/>
          </p:cNvSpPr>
          <p:nvPr>
            <p:ph type="ftr" sz="quarter" idx="11"/>
          </p:nvPr>
        </p:nvSpPr>
        <p:spPr/>
        <p:txBody>
          <a:bodyPr/>
          <a:lstStyle/>
          <a:p>
            <a:r>
              <a:rPr lang="fr-BE"/>
              <a:t>Extension du piétonnier - Luc GENNART</a:t>
            </a:r>
            <a:endParaRPr lang="fr-FR"/>
          </a:p>
        </p:txBody>
      </p:sp>
      <p:sp>
        <p:nvSpPr>
          <p:cNvPr id="3" name="Espace réservé du numéro de diapositive 2"/>
          <p:cNvSpPr>
            <a:spLocks noGrp="1"/>
          </p:cNvSpPr>
          <p:nvPr>
            <p:ph type="sldNum" sz="quarter" idx="12"/>
          </p:nvPr>
        </p:nvSpPr>
        <p:spPr/>
        <p:txBody>
          <a:bodyPr/>
          <a:lstStyle/>
          <a:p>
            <a:fld id="{CE05A1A6-0DF7-1743-9521-0C61BFD4133A}" type="slidenum">
              <a:rPr lang="fr-FR" smtClean="0"/>
              <a:t>23</a:t>
            </a:fld>
            <a:endParaRPr lang="fr-FR"/>
          </a:p>
        </p:txBody>
      </p:sp>
      <p:pic>
        <p:nvPicPr>
          <p:cNvPr id="17" name="Picture 2" descr="Accueil - 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19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2C36C-8A52-7E49-AA41-D0AF4C17AA56}"/>
              </a:ext>
            </a:extLst>
          </p:cNvPr>
          <p:cNvSpPr>
            <a:spLocks noGrp="1"/>
          </p:cNvSpPr>
          <p:nvPr>
            <p:ph type="title"/>
          </p:nvPr>
        </p:nvSpPr>
        <p:spPr/>
        <p:txBody>
          <a:bodyPr/>
          <a:lstStyle/>
          <a:p>
            <a:pPr algn="ctr"/>
            <a:r>
              <a:rPr lang="fr-FR" dirty="0"/>
              <a:t>Introduction</a:t>
            </a:r>
          </a:p>
        </p:txBody>
      </p:sp>
      <p:sp>
        <p:nvSpPr>
          <p:cNvPr id="3" name="Espace réservé du contenu 2">
            <a:extLst>
              <a:ext uri="{FF2B5EF4-FFF2-40B4-BE49-F238E27FC236}">
                <a16:creationId xmlns:a16="http://schemas.microsoft.com/office/drawing/2014/main" id="{4311F55F-4B49-9049-BFB2-57A483EE994C}"/>
              </a:ext>
            </a:extLst>
          </p:cNvPr>
          <p:cNvSpPr>
            <a:spLocks noGrp="1"/>
          </p:cNvSpPr>
          <p:nvPr>
            <p:ph idx="1"/>
          </p:nvPr>
        </p:nvSpPr>
        <p:spPr>
          <a:xfrm>
            <a:off x="838200" y="1825625"/>
            <a:ext cx="10515600" cy="4351338"/>
          </a:xfrm>
        </p:spPr>
        <p:txBody>
          <a:bodyPr/>
          <a:lstStyle/>
          <a:p>
            <a:r>
              <a:rPr lang="fr-FR" dirty="0"/>
              <a:t>Mot d’accueil</a:t>
            </a:r>
          </a:p>
          <a:p>
            <a:r>
              <a:rPr lang="fr-FR" dirty="0"/>
              <a:t>Pourquoi étendre le piétonnier actuel?</a:t>
            </a:r>
          </a:p>
          <a:p>
            <a:r>
              <a:rPr lang="fr-FR" dirty="0">
                <a:hlinkClick r:id="rId3" action="ppaction://hlinkfile"/>
              </a:rPr>
              <a:t>MR2018 </a:t>
            </a:r>
            <a:endParaRPr lang="fr-FR" dirty="0"/>
          </a:p>
          <a:p>
            <a:r>
              <a:rPr lang="fr-FR" dirty="0"/>
              <a:t>Nécessité d’informer nos militants sur l’enjeu majeur de l’extension du piétonnier</a:t>
            </a:r>
          </a:p>
          <a:p>
            <a:r>
              <a:rPr lang="fr-FR" dirty="0"/>
              <a:t>Echanger, prendre en compte les avis, commentaires, critiques ou suggestions</a:t>
            </a:r>
          </a:p>
          <a:p>
            <a:r>
              <a:rPr lang="fr-FR" dirty="0"/>
              <a:t>Ebauche d’une ligne programmatique pour 2024?</a:t>
            </a:r>
          </a:p>
          <a:p>
            <a:endParaRPr lang="fr-FR" dirty="0"/>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3</a:t>
            </a:fld>
            <a:endParaRPr lang="fr-FR"/>
          </a:p>
        </p:txBody>
      </p:sp>
      <p:pic>
        <p:nvPicPr>
          <p:cNvPr id="9" name="Picture 2" descr="Accueil - 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7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421971"/>
            <a:ext cx="9144000" cy="1026477"/>
          </a:xfrm>
        </p:spPr>
        <p:txBody>
          <a:bodyPr/>
          <a:lstStyle/>
          <a:p>
            <a:r>
              <a:rPr lang="fr-BE" sz="4400" dirty="0"/>
              <a:t>Agenda</a:t>
            </a:r>
          </a:p>
        </p:txBody>
      </p:sp>
      <p:sp>
        <p:nvSpPr>
          <p:cNvPr id="3" name="Sous-titre 2"/>
          <p:cNvSpPr>
            <a:spLocks noGrp="1"/>
          </p:cNvSpPr>
          <p:nvPr>
            <p:ph type="subTitle" idx="1"/>
          </p:nvPr>
        </p:nvSpPr>
        <p:spPr>
          <a:xfrm>
            <a:off x="1054608" y="1840427"/>
            <a:ext cx="10082784" cy="4123944"/>
          </a:xfrm>
        </p:spPr>
        <p:txBody>
          <a:bodyPr>
            <a:normAutofit fontScale="92500" lnSpcReduction="10000"/>
          </a:bodyPr>
          <a:lstStyle/>
          <a:p>
            <a:pPr marL="457200" indent="-457200" algn="l">
              <a:buAutoNum type="arabicPeriod"/>
            </a:pPr>
            <a:r>
              <a:rPr lang="fr-BE" dirty="0"/>
              <a:t>Introduction</a:t>
            </a:r>
          </a:p>
          <a:p>
            <a:pPr marL="457200" indent="-457200" algn="l">
              <a:buAutoNum type="arabicPeriod"/>
            </a:pPr>
            <a:r>
              <a:rPr lang="fr-BE" b="1" dirty="0">
                <a:solidFill>
                  <a:srgbClr val="FF0000"/>
                </a:solidFill>
              </a:rPr>
              <a:t>Les principes et la méthode</a:t>
            </a:r>
          </a:p>
          <a:p>
            <a:pPr marL="457200" indent="-457200" algn="l">
              <a:buAutoNum type="arabicPeriod"/>
            </a:pPr>
            <a:r>
              <a:rPr lang="fr-BE" dirty="0"/>
              <a:t>Participation citoyenne et enquêtes</a:t>
            </a:r>
          </a:p>
          <a:p>
            <a:pPr marL="457200" indent="-457200" algn="l">
              <a:buAutoNum type="arabicPeriod"/>
            </a:pPr>
            <a:r>
              <a:rPr lang="fr-BE" dirty="0"/>
              <a:t>Op</a:t>
            </a:r>
            <a:r>
              <a:rPr lang="fr-BE" dirty="0">
                <a:solidFill>
                  <a:schemeClr val="tx2"/>
                </a:solidFill>
              </a:rPr>
              <a:t>t</a:t>
            </a:r>
            <a:r>
              <a:rPr lang="fr-BE" dirty="0"/>
              <a:t>ions et choix du Collège</a:t>
            </a:r>
          </a:p>
          <a:p>
            <a:pPr marL="457200" indent="-457200" algn="l">
              <a:buAutoNum type="arabicPeriod"/>
            </a:pPr>
            <a:r>
              <a:rPr lang="fr-BE" dirty="0"/>
              <a:t>Mobilité et aménagements du futur piétonnier </a:t>
            </a:r>
          </a:p>
          <a:p>
            <a:pPr marL="457200" indent="-457200" algn="l">
              <a:buAutoNum type="arabicPeriod"/>
            </a:pPr>
            <a:r>
              <a:rPr lang="fr-BE" dirty="0"/>
              <a:t>Et la suite ?</a:t>
            </a:r>
          </a:p>
          <a:p>
            <a:pPr marL="914400" lvl="1" indent="-457200" algn="l">
              <a:buFont typeface="Arial" panose="020B0604020202020204" pitchFamily="34" charset="0"/>
              <a:buChar char="•"/>
            </a:pPr>
            <a:r>
              <a:rPr lang="fr-BE" dirty="0"/>
              <a:t>Conditions du succès</a:t>
            </a:r>
          </a:p>
          <a:p>
            <a:pPr marL="914400" lvl="1" indent="-457200" algn="l">
              <a:buFont typeface="Arial" panose="020B0604020202020204" pitchFamily="34" charset="0"/>
              <a:buChar char="•"/>
            </a:pPr>
            <a:r>
              <a:rPr lang="fr-BE" dirty="0"/>
              <a:t>Développement des options</a:t>
            </a:r>
          </a:p>
          <a:p>
            <a:pPr marL="914400" lvl="1" indent="-457200" algn="l">
              <a:buFont typeface="Arial" panose="020B0604020202020204" pitchFamily="34" charset="0"/>
              <a:buChar char="•"/>
            </a:pPr>
            <a:r>
              <a:rPr lang="fr-BE" dirty="0"/>
              <a:t>Les premières esquisses</a:t>
            </a:r>
          </a:p>
          <a:p>
            <a:pPr marL="914400" lvl="1" indent="-457200" algn="l">
              <a:buFont typeface="Arial" panose="020B0604020202020204" pitchFamily="34" charset="0"/>
              <a:buChar char="•"/>
            </a:pPr>
            <a:r>
              <a:rPr lang="fr-BE" dirty="0"/>
              <a:t>Les premiers travaux</a:t>
            </a:r>
          </a:p>
          <a:p>
            <a:pPr marL="457200" indent="-457200" algn="l">
              <a:buFont typeface="Arial" panose="020B0604020202020204" pitchFamily="34" charset="0"/>
              <a:buAutoNum type="arabicPeriod"/>
            </a:pPr>
            <a:r>
              <a:rPr lang="fr-BE" dirty="0"/>
              <a:t>Conclusions</a:t>
            </a:r>
          </a:p>
          <a:p>
            <a:pPr marL="457200" indent="-457200" algn="l">
              <a:buAutoNum type="arabicPeriod"/>
            </a:pPr>
            <a:endParaRPr lang="fr-BE" dirty="0"/>
          </a:p>
          <a:p>
            <a:pPr marL="457200" indent="-457200" algn="l">
              <a:buAutoNum type="arabicPeriod"/>
            </a:pPr>
            <a:endParaRPr lang="fr-BE" dirty="0"/>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4</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5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81686-9105-7546-9E5B-29D3A2AB56DB}"/>
              </a:ext>
            </a:extLst>
          </p:cNvPr>
          <p:cNvSpPr>
            <a:spLocks noGrp="1"/>
          </p:cNvSpPr>
          <p:nvPr>
            <p:ph type="title"/>
          </p:nvPr>
        </p:nvSpPr>
        <p:spPr/>
        <p:txBody>
          <a:bodyPr/>
          <a:lstStyle/>
          <a:p>
            <a:pPr algn="ctr"/>
            <a:r>
              <a:rPr lang="fr-FR" dirty="0"/>
              <a:t>Principes et méthode</a:t>
            </a:r>
          </a:p>
        </p:txBody>
      </p:sp>
      <p:sp>
        <p:nvSpPr>
          <p:cNvPr id="3" name="Espace réservé du contenu 2">
            <a:extLst>
              <a:ext uri="{FF2B5EF4-FFF2-40B4-BE49-F238E27FC236}">
                <a16:creationId xmlns:a16="http://schemas.microsoft.com/office/drawing/2014/main" id="{7242C3E2-D7AD-2041-B80B-A3889C1E7E62}"/>
              </a:ext>
            </a:extLst>
          </p:cNvPr>
          <p:cNvSpPr>
            <a:spLocks noGrp="1"/>
          </p:cNvSpPr>
          <p:nvPr>
            <p:ph idx="1"/>
          </p:nvPr>
        </p:nvSpPr>
        <p:spPr/>
        <p:txBody>
          <a:bodyPr>
            <a:normAutofit/>
          </a:bodyPr>
          <a:lstStyle/>
          <a:p>
            <a:pPr marL="457200" lvl="1" indent="0" algn="ctr">
              <a:buNone/>
            </a:pPr>
            <a:r>
              <a:rPr lang="fr-FR" sz="2800" dirty="0"/>
              <a:t>VOLONTE POLITIQUE du COLLEGE et des 3 PARTIS de la MAJORITE</a:t>
            </a:r>
          </a:p>
          <a:p>
            <a:pPr marL="457200" lvl="1" indent="0" algn="ctr">
              <a:buNone/>
            </a:pPr>
            <a:r>
              <a:rPr lang="fr-FR" sz="2800" dirty="0"/>
              <a:t>Unanimité du CONSEIL COMMUNAL</a:t>
            </a:r>
          </a:p>
          <a:p>
            <a:r>
              <a:rPr lang="fr-FR" dirty="0"/>
              <a:t>Susciter l’adhésion  donc : Concertation citoyenne maximale</a:t>
            </a:r>
          </a:p>
          <a:p>
            <a:r>
              <a:rPr lang="fr-FR" dirty="0"/>
              <a:t>Refus d’imposition brutale du projet </a:t>
            </a:r>
          </a:p>
          <a:p>
            <a:r>
              <a:rPr lang="fr-FR" dirty="0"/>
              <a:t>Méthode : </a:t>
            </a:r>
          </a:p>
          <a:p>
            <a:pPr lvl="1">
              <a:buFont typeface="Courier New" panose="02070309020205020404" pitchFamily="49" charset="0"/>
              <a:buChar char="o"/>
            </a:pPr>
            <a:r>
              <a:rPr lang="fr-FR" dirty="0"/>
              <a:t>Co-construction avec les « usagers » : ateliers urbains ouverts aux citoyens</a:t>
            </a:r>
          </a:p>
          <a:p>
            <a:pPr lvl="1">
              <a:buFont typeface="Courier New" panose="02070309020205020404" pitchFamily="49" charset="0"/>
              <a:buChar char="o"/>
            </a:pPr>
            <a:r>
              <a:rPr lang="fr-FR" dirty="0"/>
              <a:t>Appel aux consultants avec expérience nationale et internationale</a:t>
            </a:r>
          </a:p>
          <a:p>
            <a:pPr lvl="2">
              <a:buFont typeface="Courier New" panose="02070309020205020404" pitchFamily="49" charset="0"/>
              <a:buChar char="o"/>
            </a:pPr>
            <a:r>
              <a:rPr lang="fr-FR" dirty="0"/>
              <a:t>sondages, développements premières esquisses/profils de voiries, végétalisation, parcours urbains et mobilité (douce), logistique des commerces, …. </a:t>
            </a:r>
          </a:p>
          <a:p>
            <a:pPr lvl="1">
              <a:buFont typeface="Courier New" panose="02070309020205020404" pitchFamily="49" charset="0"/>
              <a:buChar char="o"/>
            </a:pPr>
            <a:endParaRPr lang="fr-FR" dirty="0"/>
          </a:p>
        </p:txBody>
      </p:sp>
      <p:sp>
        <p:nvSpPr>
          <p:cNvPr id="7" name="Espace réservé du pied de page 6"/>
          <p:cNvSpPr>
            <a:spLocks noGrp="1"/>
          </p:cNvSpPr>
          <p:nvPr>
            <p:ph type="ftr" sz="quarter" idx="11"/>
          </p:nvPr>
        </p:nvSpPr>
        <p:spPr/>
        <p:txBody>
          <a:bodyPr/>
          <a:lstStyle/>
          <a:p>
            <a:r>
              <a:rPr lang="fr-BE" dirty="0"/>
              <a:t>Extension du piétonnier - Luc GENNART</a:t>
            </a:r>
            <a:endParaRPr lang="fr-FR" dirty="0"/>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5</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6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421971"/>
            <a:ext cx="9144000" cy="1026477"/>
          </a:xfrm>
        </p:spPr>
        <p:txBody>
          <a:bodyPr>
            <a:normAutofit/>
          </a:bodyPr>
          <a:lstStyle/>
          <a:p>
            <a:r>
              <a:rPr lang="fr-BE" sz="4400" dirty="0"/>
              <a:t>Agenda</a:t>
            </a:r>
          </a:p>
        </p:txBody>
      </p:sp>
      <p:sp>
        <p:nvSpPr>
          <p:cNvPr id="3" name="Sous-titre 2"/>
          <p:cNvSpPr>
            <a:spLocks noGrp="1"/>
          </p:cNvSpPr>
          <p:nvPr>
            <p:ph type="subTitle" idx="1"/>
          </p:nvPr>
        </p:nvSpPr>
        <p:spPr>
          <a:xfrm>
            <a:off x="1054608" y="1840427"/>
            <a:ext cx="10082784" cy="4123944"/>
          </a:xfrm>
        </p:spPr>
        <p:txBody>
          <a:bodyPr>
            <a:normAutofit fontScale="92500" lnSpcReduction="10000"/>
          </a:bodyPr>
          <a:lstStyle/>
          <a:p>
            <a:pPr marL="457200" indent="-457200" algn="l">
              <a:buAutoNum type="arabicPeriod"/>
            </a:pPr>
            <a:r>
              <a:rPr lang="fr-BE" dirty="0"/>
              <a:t>Introduction</a:t>
            </a:r>
          </a:p>
          <a:p>
            <a:pPr marL="457200" indent="-457200" algn="l">
              <a:buAutoNum type="arabicPeriod"/>
            </a:pPr>
            <a:r>
              <a:rPr lang="fr-BE" dirty="0"/>
              <a:t>Les principes et la méthode</a:t>
            </a:r>
          </a:p>
          <a:p>
            <a:pPr marL="457200" indent="-457200" algn="l">
              <a:buAutoNum type="arabicPeriod"/>
            </a:pPr>
            <a:r>
              <a:rPr lang="fr-BE" b="1" dirty="0">
                <a:solidFill>
                  <a:srgbClr val="FF0000"/>
                </a:solidFill>
              </a:rPr>
              <a:t>Participation citoyenne et enquêtes</a:t>
            </a:r>
          </a:p>
          <a:p>
            <a:pPr marL="457200" indent="-457200" algn="l">
              <a:buAutoNum type="arabicPeriod"/>
            </a:pPr>
            <a:r>
              <a:rPr lang="fr-BE" dirty="0"/>
              <a:t>Op</a:t>
            </a:r>
            <a:r>
              <a:rPr lang="fr-BE" dirty="0">
                <a:solidFill>
                  <a:schemeClr val="tx2"/>
                </a:solidFill>
              </a:rPr>
              <a:t>t</a:t>
            </a:r>
            <a:r>
              <a:rPr lang="fr-BE" dirty="0"/>
              <a:t>ions et choix du Collège</a:t>
            </a:r>
          </a:p>
          <a:p>
            <a:pPr marL="457200" indent="-457200" algn="l">
              <a:buAutoNum type="arabicPeriod"/>
            </a:pPr>
            <a:r>
              <a:rPr lang="fr-BE" dirty="0"/>
              <a:t>Mobilité et aménagements du futur piétonnier </a:t>
            </a:r>
          </a:p>
          <a:p>
            <a:pPr marL="457200" indent="-457200" algn="l">
              <a:buAutoNum type="arabicPeriod"/>
            </a:pPr>
            <a:r>
              <a:rPr lang="fr-BE" dirty="0"/>
              <a:t>Et la suite ?</a:t>
            </a:r>
          </a:p>
          <a:p>
            <a:pPr marL="914400" lvl="1" indent="-457200" algn="l">
              <a:buFont typeface="Arial" panose="020B0604020202020204" pitchFamily="34" charset="0"/>
              <a:buChar char="•"/>
            </a:pPr>
            <a:r>
              <a:rPr lang="fr-BE" dirty="0"/>
              <a:t>Conditions du succès</a:t>
            </a:r>
          </a:p>
          <a:p>
            <a:pPr marL="914400" lvl="1" indent="-457200" algn="l">
              <a:buFont typeface="Arial" panose="020B0604020202020204" pitchFamily="34" charset="0"/>
              <a:buChar char="•"/>
            </a:pPr>
            <a:r>
              <a:rPr lang="fr-BE" dirty="0"/>
              <a:t>Développement des options</a:t>
            </a:r>
          </a:p>
          <a:p>
            <a:pPr marL="914400" lvl="1" indent="-457200" algn="l">
              <a:buFont typeface="Arial" panose="020B0604020202020204" pitchFamily="34" charset="0"/>
              <a:buChar char="•"/>
            </a:pPr>
            <a:r>
              <a:rPr lang="fr-BE" dirty="0"/>
              <a:t>Les premières esquisses</a:t>
            </a:r>
          </a:p>
          <a:p>
            <a:pPr marL="914400" lvl="1" indent="-457200" algn="l">
              <a:buFont typeface="Arial" panose="020B0604020202020204" pitchFamily="34" charset="0"/>
              <a:buChar char="•"/>
            </a:pPr>
            <a:r>
              <a:rPr lang="fr-BE" dirty="0"/>
              <a:t>Les premiers travaux</a:t>
            </a:r>
          </a:p>
          <a:p>
            <a:pPr marL="457200" indent="-457200" algn="l">
              <a:buFont typeface="Arial" panose="020B0604020202020204" pitchFamily="34" charset="0"/>
              <a:buAutoNum type="arabicPeriod"/>
            </a:pPr>
            <a:r>
              <a:rPr lang="fr-BE" dirty="0"/>
              <a:t>Conclusions</a:t>
            </a:r>
          </a:p>
          <a:p>
            <a:pPr marL="457200" indent="-457200" algn="l">
              <a:buAutoNum type="arabicPeriod"/>
            </a:pPr>
            <a:endParaRPr lang="fr-BE" dirty="0"/>
          </a:p>
          <a:p>
            <a:pPr marL="457200" indent="-457200" algn="l">
              <a:buAutoNum type="arabicPeriod"/>
            </a:pPr>
            <a:endParaRPr lang="fr-BE" dirty="0"/>
          </a:p>
        </p:txBody>
      </p:sp>
      <p:sp>
        <p:nvSpPr>
          <p:cNvPr id="7" name="Espace réservé du pied de page 6"/>
          <p:cNvSpPr>
            <a:spLocks noGrp="1"/>
          </p:cNvSpPr>
          <p:nvPr>
            <p:ph type="ftr" sz="quarter" idx="11"/>
          </p:nvPr>
        </p:nvSpPr>
        <p:spPr/>
        <p:txBody>
          <a:bodyPr/>
          <a:lstStyle/>
          <a:p>
            <a:r>
              <a:rPr lang="fr-BE"/>
              <a:t>Extension du piétonnier - Luc GENNART</a:t>
            </a:r>
            <a:endParaRPr lang="fr-FR"/>
          </a:p>
        </p:txBody>
      </p:sp>
      <p:sp>
        <p:nvSpPr>
          <p:cNvPr id="8" name="Espace réservé du numéro de diapositive 7"/>
          <p:cNvSpPr>
            <a:spLocks noGrp="1"/>
          </p:cNvSpPr>
          <p:nvPr>
            <p:ph type="sldNum" sz="quarter" idx="12"/>
          </p:nvPr>
        </p:nvSpPr>
        <p:spPr/>
        <p:txBody>
          <a:bodyPr/>
          <a:lstStyle/>
          <a:p>
            <a:fld id="{CE05A1A6-0DF7-1743-9521-0C61BFD4133A}" type="slidenum">
              <a:rPr lang="fr-FR" smtClean="0"/>
              <a:t>6</a:t>
            </a:fld>
            <a:endParaRPr lang="fr-FR"/>
          </a:p>
        </p:txBody>
      </p:sp>
      <p:pic>
        <p:nvPicPr>
          <p:cNvPr id="9" name="Picture 2" descr="Accueil - 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87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13E882BA-0311-474F-8BD7-21FDEFBAE995}"/>
              </a:ext>
            </a:extLst>
          </p:cNvPr>
          <p:cNvSpPr txBox="1"/>
          <p:nvPr/>
        </p:nvSpPr>
        <p:spPr>
          <a:xfrm>
            <a:off x="632595" y="1422856"/>
            <a:ext cx="8105005" cy="3631763"/>
          </a:xfrm>
          <a:prstGeom prst="rect">
            <a:avLst/>
          </a:prstGeom>
          <a:noFill/>
        </p:spPr>
        <p:txBody>
          <a:bodyPr wrap="square" rtlCol="0">
            <a:spAutoFit/>
          </a:bodyPr>
          <a:lstStyle/>
          <a:p>
            <a:pPr algn="just"/>
            <a:r>
              <a:rPr lang="fr-BE" b="1" dirty="0"/>
              <a:t>QUOI et QUAND ?</a:t>
            </a:r>
          </a:p>
          <a:p>
            <a:pPr algn="just"/>
            <a:r>
              <a:rPr lang="fr-BE" sz="1600" dirty="0"/>
              <a:t>Enquête web et face-à-face portant sur « L’analyse des usages du piétonnier namurois », diffusée durant février – mars 2021.</a:t>
            </a:r>
          </a:p>
          <a:p>
            <a:pPr algn="just"/>
            <a:endParaRPr lang="fr-BE" sz="1600" dirty="0"/>
          </a:p>
          <a:p>
            <a:pPr algn="just"/>
            <a:r>
              <a:rPr lang="fr-BE" b="1" dirty="0"/>
              <a:t>QUI ?</a:t>
            </a:r>
          </a:p>
          <a:p>
            <a:pPr algn="just"/>
            <a:r>
              <a:rPr lang="fr-BE" sz="1600" dirty="0"/>
              <a:t>À destination des </a:t>
            </a:r>
            <a:r>
              <a:rPr lang="fr-BE" sz="1600" b="1" dirty="0"/>
              <a:t>usagers</a:t>
            </a:r>
            <a:r>
              <a:rPr lang="fr-BE" sz="1600" dirty="0"/>
              <a:t> et </a:t>
            </a:r>
            <a:r>
              <a:rPr lang="fr-BE" sz="1600" b="1" dirty="0" err="1"/>
              <a:t>non-usagers</a:t>
            </a:r>
            <a:r>
              <a:rPr lang="fr-BE" sz="1600" dirty="0"/>
              <a:t> actuels du piétonnier, qu’ils soient namurois ou non.</a:t>
            </a:r>
          </a:p>
          <a:p>
            <a:pPr algn="just"/>
            <a:endParaRPr lang="fr-BE" sz="1600" dirty="0"/>
          </a:p>
          <a:p>
            <a:pPr algn="just"/>
            <a:r>
              <a:rPr lang="fr-BE" b="1" dirty="0"/>
              <a:t>POURQUOI ?</a:t>
            </a:r>
          </a:p>
          <a:p>
            <a:pPr algn="just"/>
            <a:r>
              <a:rPr lang="fr-BE" sz="1600" dirty="0"/>
              <a:t>Analyser finement les comportements des usagers actuels du piétonnier, les attentes et besoins vis-à-vis de celui-ci.</a:t>
            </a:r>
          </a:p>
          <a:p>
            <a:pPr algn="just"/>
            <a:endParaRPr lang="fr-BE" sz="1600" dirty="0"/>
          </a:p>
          <a:p>
            <a:pPr algn="just"/>
            <a:r>
              <a:rPr lang="fr-BE" b="1" dirty="0"/>
              <a:t>OÙ et COMMENT ?</a:t>
            </a:r>
          </a:p>
          <a:p>
            <a:pPr algn="just"/>
            <a:r>
              <a:rPr lang="fr-BE" sz="1600" dirty="0"/>
              <a:t>Diffusée via les réseaux sociaux de la Ville (Facebook, site web, etc.), contacts de commerçants, écoles et universités, etc.</a:t>
            </a:r>
          </a:p>
        </p:txBody>
      </p:sp>
      <p:sp>
        <p:nvSpPr>
          <p:cNvPr id="11" name="Titre 1">
            <a:extLst>
              <a:ext uri="{FF2B5EF4-FFF2-40B4-BE49-F238E27FC236}">
                <a16:creationId xmlns:a16="http://schemas.microsoft.com/office/drawing/2014/main" id="{E5EDF913-55AB-4962-9266-0CC9C9A3CAE6}"/>
              </a:ext>
            </a:extLst>
          </p:cNvPr>
          <p:cNvSpPr txBox="1">
            <a:spLocks/>
          </p:cNvSpPr>
          <p:nvPr/>
        </p:nvSpPr>
        <p:spPr>
          <a:xfrm>
            <a:off x="1225420" y="18662"/>
            <a:ext cx="9741160" cy="13322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fr-FR" sz="4400" dirty="0"/>
              <a:t>Enquêtes auprès de la population – Contextualisation</a:t>
            </a:r>
          </a:p>
        </p:txBody>
      </p:sp>
      <p:pic>
        <p:nvPicPr>
          <p:cNvPr id="14" name="Image 13">
            <a:extLst>
              <a:ext uri="{FF2B5EF4-FFF2-40B4-BE49-F238E27FC236}">
                <a16:creationId xmlns:a16="http://schemas.microsoft.com/office/drawing/2014/main" id="{2578A0CF-E026-4563-8C5A-5F54D17F636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21093" y="2049522"/>
            <a:ext cx="2753199" cy="2055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ZoneTexte 6">
            <a:extLst>
              <a:ext uri="{FF2B5EF4-FFF2-40B4-BE49-F238E27FC236}">
                <a16:creationId xmlns:a16="http://schemas.microsoft.com/office/drawing/2014/main" id="{1946435F-52AF-4C80-ACD4-510B925663C9}"/>
              </a:ext>
            </a:extLst>
          </p:cNvPr>
          <p:cNvSpPr txBox="1"/>
          <p:nvPr/>
        </p:nvSpPr>
        <p:spPr>
          <a:xfrm>
            <a:off x="2876366" y="5455839"/>
            <a:ext cx="8105005" cy="1138773"/>
          </a:xfrm>
          <a:prstGeom prst="rect">
            <a:avLst/>
          </a:prstGeom>
          <a:noFill/>
          <a:ln>
            <a:solidFill>
              <a:schemeClr val="tx1"/>
            </a:solidFill>
          </a:ln>
        </p:spPr>
        <p:txBody>
          <a:bodyPr wrap="square" rtlCol="0">
            <a:spAutoFit/>
          </a:bodyPr>
          <a:lstStyle/>
          <a:p>
            <a:pPr algn="ctr"/>
            <a:r>
              <a:rPr lang="fr-BE" sz="1600" dirty="0"/>
              <a:t>Échantillon total de </a:t>
            </a:r>
            <a:r>
              <a:rPr lang="fr-BE" sz="2000" b="1" dirty="0"/>
              <a:t>1.973 réponses collectées </a:t>
            </a:r>
            <a:r>
              <a:rPr lang="fr-BE" sz="1600" dirty="0"/>
              <a:t>(une trentaine de réponses ont été invalidées </a:t>
            </a:r>
            <a:r>
              <a:rPr lang="fr-BE" sz="1600" dirty="0">
                <a:sym typeface="Wingdings" panose="05000000000000000000" pitchFamily="2" charset="2"/>
              </a:rPr>
              <a:t> Doublons, incomplétude, etc.) Parmi celles-ci :</a:t>
            </a:r>
          </a:p>
          <a:p>
            <a:pPr marL="285750" indent="-285750" algn="ctr">
              <a:buFontTx/>
              <a:buChar char="-"/>
            </a:pPr>
            <a:r>
              <a:rPr lang="fr-BE" sz="1600" b="1" dirty="0">
                <a:sym typeface="Wingdings" panose="05000000000000000000" pitchFamily="2" charset="2"/>
              </a:rPr>
              <a:t>1.263</a:t>
            </a:r>
            <a:r>
              <a:rPr lang="fr-BE" sz="1600" dirty="0">
                <a:sym typeface="Wingdings" panose="05000000000000000000" pitchFamily="2" charset="2"/>
              </a:rPr>
              <a:t> ont été collectées sur le </a:t>
            </a:r>
            <a:r>
              <a:rPr lang="fr-BE" sz="1600" b="1" dirty="0">
                <a:sym typeface="Wingdings" panose="05000000000000000000" pitchFamily="2" charset="2"/>
              </a:rPr>
              <a:t>Web ;</a:t>
            </a:r>
          </a:p>
          <a:p>
            <a:pPr marL="285750" indent="-285750" algn="ctr">
              <a:buFontTx/>
              <a:buChar char="-"/>
            </a:pPr>
            <a:r>
              <a:rPr lang="fr-BE" sz="1600" b="1" dirty="0">
                <a:sym typeface="Wingdings" panose="05000000000000000000" pitchFamily="2" charset="2"/>
              </a:rPr>
              <a:t>710</a:t>
            </a:r>
            <a:r>
              <a:rPr lang="fr-BE" sz="1600" dirty="0">
                <a:sym typeface="Wingdings" panose="05000000000000000000" pitchFamily="2" charset="2"/>
              </a:rPr>
              <a:t> ont été collectées en </a:t>
            </a:r>
            <a:r>
              <a:rPr lang="fr-BE" sz="1600" b="1" dirty="0">
                <a:sym typeface="Wingdings" panose="05000000000000000000" pitchFamily="2" charset="2"/>
              </a:rPr>
              <a:t>face-à-face</a:t>
            </a:r>
            <a:r>
              <a:rPr lang="fr-BE" sz="1600" dirty="0">
                <a:sym typeface="Wingdings" panose="05000000000000000000" pitchFamily="2" charset="2"/>
              </a:rPr>
              <a:t> par Namur Centre-Ville.</a:t>
            </a:r>
          </a:p>
        </p:txBody>
      </p:sp>
      <p:sp>
        <p:nvSpPr>
          <p:cNvPr id="9" name="Flèche : angle droit 8">
            <a:extLst>
              <a:ext uri="{FF2B5EF4-FFF2-40B4-BE49-F238E27FC236}">
                <a16:creationId xmlns:a16="http://schemas.microsoft.com/office/drawing/2014/main" id="{3BD0700A-C1CC-4536-8716-F8C6E318CD87}"/>
              </a:ext>
            </a:extLst>
          </p:cNvPr>
          <p:cNvSpPr/>
          <p:nvPr/>
        </p:nvSpPr>
        <p:spPr>
          <a:xfrm rot="5400000">
            <a:off x="1812538" y="5557151"/>
            <a:ext cx="703128" cy="710922"/>
          </a:xfrm>
          <a:prstGeom prst="ben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space réservé du pied de page 4"/>
          <p:cNvSpPr>
            <a:spLocks noGrp="1"/>
          </p:cNvSpPr>
          <p:nvPr>
            <p:ph type="ftr" sz="quarter" idx="11"/>
          </p:nvPr>
        </p:nvSpPr>
        <p:spPr/>
        <p:txBody>
          <a:bodyPr/>
          <a:lstStyle/>
          <a:p>
            <a:r>
              <a:rPr lang="fr-BE"/>
              <a:t>Extension du piétonnier - Luc GENNART</a:t>
            </a:r>
            <a:endParaRPr lang="fr-FR"/>
          </a:p>
        </p:txBody>
      </p:sp>
      <p:sp>
        <p:nvSpPr>
          <p:cNvPr id="6" name="Espace réservé du numéro de diapositive 5"/>
          <p:cNvSpPr>
            <a:spLocks noGrp="1"/>
          </p:cNvSpPr>
          <p:nvPr>
            <p:ph type="sldNum" sz="quarter" idx="12"/>
          </p:nvPr>
        </p:nvSpPr>
        <p:spPr/>
        <p:txBody>
          <a:bodyPr/>
          <a:lstStyle/>
          <a:p>
            <a:fld id="{CE05A1A6-0DF7-1743-9521-0C61BFD4133A}" type="slidenum">
              <a:rPr lang="fr-FR" smtClean="0"/>
              <a:t>7</a:t>
            </a:fld>
            <a:endParaRPr lang="fr-FR"/>
          </a:p>
        </p:txBody>
      </p:sp>
      <p:pic>
        <p:nvPicPr>
          <p:cNvPr id="12" name="Picture 2" descr="Accueil - 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1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a:extLst>
              <a:ext uri="{FF2B5EF4-FFF2-40B4-BE49-F238E27FC236}">
                <a16:creationId xmlns:a16="http://schemas.microsoft.com/office/drawing/2014/main" id="{6D97866E-1339-4991-A65A-627E2CE6D1B2}"/>
              </a:ext>
            </a:extLst>
          </p:cNvPr>
          <p:cNvSpPr>
            <a:spLocks noChangeAspect="1" noChangeArrowheads="1"/>
          </p:cNvSpPr>
          <p:nvPr/>
        </p:nvSpPr>
        <p:spPr bwMode="auto">
          <a:xfrm>
            <a:off x="8370276" y="136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0" name="Image 9">
            <a:extLst>
              <a:ext uri="{FF2B5EF4-FFF2-40B4-BE49-F238E27FC236}">
                <a16:creationId xmlns:a16="http://schemas.microsoft.com/office/drawing/2014/main" id="{96FBFCA5-A276-4B38-B7FF-832A27A85497}"/>
              </a:ext>
            </a:extLst>
          </p:cNvPr>
          <p:cNvPicPr>
            <a:picLocks noChangeAspect="1"/>
          </p:cNvPicPr>
          <p:nvPr/>
        </p:nvPicPr>
        <p:blipFill>
          <a:blip r:embed="rId3"/>
          <a:stretch>
            <a:fillRect/>
          </a:stretch>
        </p:blipFill>
        <p:spPr>
          <a:xfrm>
            <a:off x="683538" y="4042585"/>
            <a:ext cx="2897862" cy="737558"/>
          </a:xfrm>
          <a:prstGeom prst="rect">
            <a:avLst/>
          </a:prstGeom>
        </p:spPr>
      </p:pic>
      <p:pic>
        <p:nvPicPr>
          <p:cNvPr id="14" name="Image 13">
            <a:extLst>
              <a:ext uri="{FF2B5EF4-FFF2-40B4-BE49-F238E27FC236}">
                <a16:creationId xmlns:a16="http://schemas.microsoft.com/office/drawing/2014/main" id="{3F62EE25-94AF-47DA-9756-6A6491766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8219" y="1495949"/>
            <a:ext cx="924974" cy="882446"/>
          </a:xfrm>
          <a:prstGeom prst="rect">
            <a:avLst/>
          </a:prstGeom>
        </p:spPr>
      </p:pic>
      <p:sp>
        <p:nvSpPr>
          <p:cNvPr id="16" name="ZoneTexte 15">
            <a:extLst>
              <a:ext uri="{FF2B5EF4-FFF2-40B4-BE49-F238E27FC236}">
                <a16:creationId xmlns:a16="http://schemas.microsoft.com/office/drawing/2014/main" id="{31F2F80E-87E4-4217-9FCD-B378E9FFA745}"/>
              </a:ext>
            </a:extLst>
          </p:cNvPr>
          <p:cNvSpPr txBox="1"/>
          <p:nvPr/>
        </p:nvSpPr>
        <p:spPr>
          <a:xfrm>
            <a:off x="7432178" y="1500088"/>
            <a:ext cx="1607876" cy="276999"/>
          </a:xfrm>
          <a:prstGeom prst="rect">
            <a:avLst/>
          </a:prstGeom>
          <a:noFill/>
        </p:spPr>
        <p:txBody>
          <a:bodyPr wrap="none" rtlCol="0">
            <a:spAutoFit/>
          </a:bodyPr>
          <a:lstStyle/>
          <a:p>
            <a:r>
              <a:rPr lang="fr-BE" sz="1200" b="1">
                <a:solidFill>
                  <a:schemeClr val="accent6"/>
                </a:solidFill>
              </a:rPr>
              <a:t>RAISONS FAVORABLES</a:t>
            </a:r>
          </a:p>
        </p:txBody>
      </p:sp>
      <p:sp>
        <p:nvSpPr>
          <p:cNvPr id="17" name="ZoneTexte 16">
            <a:extLst>
              <a:ext uri="{FF2B5EF4-FFF2-40B4-BE49-F238E27FC236}">
                <a16:creationId xmlns:a16="http://schemas.microsoft.com/office/drawing/2014/main" id="{FC47B931-288D-45B5-B103-5C165BCB9D01}"/>
              </a:ext>
            </a:extLst>
          </p:cNvPr>
          <p:cNvSpPr txBox="1"/>
          <p:nvPr/>
        </p:nvSpPr>
        <p:spPr>
          <a:xfrm>
            <a:off x="7432178" y="2944478"/>
            <a:ext cx="1781000" cy="276999"/>
          </a:xfrm>
          <a:prstGeom prst="rect">
            <a:avLst/>
          </a:prstGeom>
          <a:noFill/>
        </p:spPr>
        <p:txBody>
          <a:bodyPr wrap="none" rtlCol="0">
            <a:spAutoFit/>
          </a:bodyPr>
          <a:lstStyle/>
          <a:p>
            <a:r>
              <a:rPr lang="fr-BE" sz="1200" b="1">
                <a:solidFill>
                  <a:srgbClr val="C00000"/>
                </a:solidFill>
              </a:rPr>
              <a:t>RAISONS DÉFAVORABLES</a:t>
            </a:r>
          </a:p>
        </p:txBody>
      </p:sp>
      <p:pic>
        <p:nvPicPr>
          <p:cNvPr id="18" name="Image 17">
            <a:extLst>
              <a:ext uri="{FF2B5EF4-FFF2-40B4-BE49-F238E27FC236}">
                <a16:creationId xmlns:a16="http://schemas.microsoft.com/office/drawing/2014/main" id="{4CCC2F82-196E-4829-966B-E99B0CFA73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550" y="2932387"/>
            <a:ext cx="924974" cy="917227"/>
          </a:xfrm>
          <a:prstGeom prst="rect">
            <a:avLst/>
          </a:prstGeom>
        </p:spPr>
      </p:pic>
      <p:pic>
        <p:nvPicPr>
          <p:cNvPr id="25" name="Image 24">
            <a:extLst>
              <a:ext uri="{FF2B5EF4-FFF2-40B4-BE49-F238E27FC236}">
                <a16:creationId xmlns:a16="http://schemas.microsoft.com/office/drawing/2014/main" id="{47C6215F-EE82-427C-84EA-226FEFAE88FE}"/>
              </a:ext>
            </a:extLst>
          </p:cNvPr>
          <p:cNvPicPr>
            <a:picLocks noChangeAspect="1"/>
          </p:cNvPicPr>
          <p:nvPr/>
        </p:nvPicPr>
        <p:blipFill>
          <a:blip r:embed="rId6"/>
          <a:stretch>
            <a:fillRect/>
          </a:stretch>
        </p:blipFill>
        <p:spPr>
          <a:xfrm>
            <a:off x="438647" y="1484326"/>
            <a:ext cx="5707021" cy="2336570"/>
          </a:xfrm>
          <a:prstGeom prst="rect">
            <a:avLst/>
          </a:prstGeom>
        </p:spPr>
      </p:pic>
      <p:sp>
        <p:nvSpPr>
          <p:cNvPr id="26" name="ZoneTexte 25">
            <a:extLst>
              <a:ext uri="{FF2B5EF4-FFF2-40B4-BE49-F238E27FC236}">
                <a16:creationId xmlns:a16="http://schemas.microsoft.com/office/drawing/2014/main" id="{F0577736-287A-44D1-8FE8-188660A02165}"/>
              </a:ext>
            </a:extLst>
          </p:cNvPr>
          <p:cNvSpPr txBox="1"/>
          <p:nvPr/>
        </p:nvSpPr>
        <p:spPr>
          <a:xfrm>
            <a:off x="7383193" y="1835377"/>
            <a:ext cx="4789644" cy="73866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Ø"/>
              <a:tabLst/>
              <a:defRPr/>
            </a:pPr>
            <a:r>
              <a:rPr lang="fr-BE" sz="1400">
                <a:solidFill>
                  <a:schemeClr val="tx1">
                    <a:lumMod val="75000"/>
                    <a:lumOff val="25000"/>
                  </a:schemeClr>
                </a:solidFill>
                <a:latin typeface="Calibri" panose="020F0502020204030204"/>
              </a:rPr>
              <a:t>La sécurité pour les usagers</a:t>
            </a:r>
          </a:p>
          <a:p>
            <a:pPr marL="285750" marR="0" lvl="0" indent="-285750" algn="just"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Ø"/>
              <a:tabLst/>
              <a:defRPr/>
            </a:pPr>
            <a:r>
              <a:rPr lang="fr-BE" sz="1400">
                <a:solidFill>
                  <a:schemeClr val="tx1">
                    <a:lumMod val="75000"/>
                    <a:lumOff val="25000"/>
                  </a:schemeClr>
                </a:solidFill>
                <a:latin typeface="Calibri" panose="020F0502020204030204"/>
              </a:rPr>
              <a:t>Un centre-ville plus agréable et moins pollué sans voitures</a:t>
            </a:r>
          </a:p>
          <a:p>
            <a:pPr marL="285750" marR="0" lvl="0" indent="-285750" algn="just"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Ø"/>
              <a:tabLst/>
              <a:defRPr/>
            </a:pPr>
            <a:r>
              <a:rPr lang="fr-BE" sz="1400">
                <a:solidFill>
                  <a:schemeClr val="tx1">
                    <a:lumMod val="75000"/>
                    <a:lumOff val="25000"/>
                  </a:schemeClr>
                </a:solidFill>
                <a:latin typeface="Calibri" panose="020F0502020204030204"/>
              </a:rPr>
              <a:t>Encourager la vie de quartier et les rapports humains</a:t>
            </a:r>
          </a:p>
        </p:txBody>
      </p:sp>
      <p:sp>
        <p:nvSpPr>
          <p:cNvPr id="27" name="ZoneTexte 26">
            <a:extLst>
              <a:ext uri="{FF2B5EF4-FFF2-40B4-BE49-F238E27FC236}">
                <a16:creationId xmlns:a16="http://schemas.microsoft.com/office/drawing/2014/main" id="{2209F520-6020-426C-ADB9-787B4C15C936}"/>
              </a:ext>
            </a:extLst>
          </p:cNvPr>
          <p:cNvSpPr txBox="1"/>
          <p:nvPr/>
        </p:nvSpPr>
        <p:spPr>
          <a:xfrm>
            <a:off x="7379022" y="3241329"/>
            <a:ext cx="4697431" cy="89255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lang="fr-BE" sz="1300">
                <a:solidFill>
                  <a:schemeClr val="tx1">
                    <a:lumMod val="75000"/>
                    <a:lumOff val="25000"/>
                  </a:schemeClr>
                </a:solidFill>
                <a:latin typeface="Calibri" panose="020F0502020204030204"/>
              </a:rPr>
              <a:t>Le piétonnier actuel est suffisant</a:t>
            </a:r>
          </a:p>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lang="fr-BE" sz="1300">
                <a:solidFill>
                  <a:schemeClr val="tx1">
                    <a:lumMod val="75000"/>
                    <a:lumOff val="25000"/>
                  </a:schemeClr>
                </a:solidFill>
                <a:latin typeface="Calibri" panose="020F0502020204030204"/>
              </a:rPr>
              <a:t>La ville doit rester accessible en voiture (pour les commerçants et habitants), les parkings sont trop éloignés</a:t>
            </a:r>
          </a:p>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lang="fr-BE" sz="1300">
                <a:solidFill>
                  <a:schemeClr val="tx1">
                    <a:lumMod val="75000"/>
                    <a:lumOff val="25000"/>
                  </a:schemeClr>
                </a:solidFill>
                <a:latin typeface="Calibri" panose="020F0502020204030204"/>
              </a:rPr>
              <a:t>Difficultés pour les PMR</a:t>
            </a:r>
          </a:p>
        </p:txBody>
      </p:sp>
      <p:sp>
        <p:nvSpPr>
          <p:cNvPr id="28" name="ZoneTexte 27">
            <a:extLst>
              <a:ext uri="{FF2B5EF4-FFF2-40B4-BE49-F238E27FC236}">
                <a16:creationId xmlns:a16="http://schemas.microsoft.com/office/drawing/2014/main" id="{B4125D9A-00F4-4FA8-87AE-4854316CEAD0}"/>
              </a:ext>
            </a:extLst>
          </p:cNvPr>
          <p:cNvSpPr txBox="1"/>
          <p:nvPr/>
        </p:nvSpPr>
        <p:spPr>
          <a:xfrm>
            <a:off x="683538" y="4815339"/>
            <a:ext cx="10924260" cy="180049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chemeClr val="tx1">
                  <a:lumMod val="50000"/>
                  <a:lumOff val="50000"/>
                </a:schemeClr>
              </a:buClr>
              <a:buSzTx/>
              <a:buFont typeface="Wingdings" panose="05000000000000000000" pitchFamily="2" charset="2"/>
              <a:buChar char="Ø"/>
              <a:tabLst/>
              <a:defRPr/>
            </a:pPr>
            <a:r>
              <a:rPr lang="fr-BE" sz="1300" dirty="0">
                <a:solidFill>
                  <a:schemeClr val="tx1">
                    <a:lumMod val="75000"/>
                    <a:lumOff val="25000"/>
                  </a:schemeClr>
                </a:solidFill>
                <a:latin typeface="Calibri" panose="020F0502020204030204"/>
              </a:rPr>
              <a:t>Les </a:t>
            </a:r>
            <a:r>
              <a:rPr lang="fr-BE" sz="1300" b="1" dirty="0">
                <a:solidFill>
                  <a:schemeClr val="accent6"/>
                </a:solidFill>
                <a:latin typeface="Calibri" panose="020F0502020204030204"/>
              </a:rPr>
              <a:t>personnes favorables </a:t>
            </a:r>
            <a:r>
              <a:rPr lang="fr-BE" sz="1300" dirty="0">
                <a:solidFill>
                  <a:schemeClr val="tx1">
                    <a:lumMod val="75000"/>
                    <a:lumOff val="25000"/>
                  </a:schemeClr>
                </a:solidFill>
                <a:latin typeface="Calibri" panose="020F0502020204030204"/>
              </a:rPr>
              <a:t>sont en moyenne plus jeunes (légèrement), sont prêtes à marcher plus longtemps et viennent surtout dans le piétonnier pour l’offre commerciale, l’HoReCa, le travail ou les études, et les promenades.</a:t>
            </a:r>
          </a:p>
          <a:p>
            <a:pPr marL="285750" marR="0" lvl="0" indent="-285750" algn="just" defTabSz="914400" rtl="0" eaLnBrk="1" fontAlgn="auto" latinLnBrk="0" hangingPunct="1">
              <a:lnSpc>
                <a:spcPct val="100000"/>
              </a:lnSpc>
              <a:spcBef>
                <a:spcPts val="0"/>
              </a:spcBef>
              <a:spcAft>
                <a:spcPts val="0"/>
              </a:spcAft>
              <a:buClr>
                <a:schemeClr val="tx1">
                  <a:lumMod val="50000"/>
                  <a:lumOff val="50000"/>
                </a:schemeClr>
              </a:buClr>
              <a:buSzTx/>
              <a:buFont typeface="Wingdings" panose="05000000000000000000" pitchFamily="2" charset="2"/>
              <a:buChar char="Ø"/>
              <a:tabLst/>
              <a:defRPr/>
            </a:pPr>
            <a:endParaRPr lang="fr-BE" sz="400" dirty="0">
              <a:solidFill>
                <a:schemeClr val="tx1">
                  <a:lumMod val="75000"/>
                  <a:lumOff val="25000"/>
                </a:schemeClr>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
                <a:schemeClr val="tx1">
                  <a:lumMod val="50000"/>
                  <a:lumOff val="50000"/>
                </a:schemeClr>
              </a:buClr>
              <a:buSzTx/>
              <a:buFont typeface="Wingdings" panose="05000000000000000000" pitchFamily="2" charset="2"/>
              <a:buChar char="Ø"/>
              <a:tabLst/>
              <a:defRPr/>
            </a:pPr>
            <a:r>
              <a:rPr lang="fr-BE" sz="1300" dirty="0">
                <a:solidFill>
                  <a:schemeClr val="tx1">
                    <a:lumMod val="75000"/>
                    <a:lumOff val="25000"/>
                  </a:schemeClr>
                </a:solidFill>
                <a:latin typeface="Calibri" panose="020F0502020204030204"/>
              </a:rPr>
              <a:t>Les </a:t>
            </a:r>
            <a:r>
              <a:rPr lang="fr-BE" sz="1300" b="1" dirty="0">
                <a:solidFill>
                  <a:srgbClr val="C00000"/>
                </a:solidFill>
                <a:latin typeface="Calibri" panose="020F0502020204030204"/>
              </a:rPr>
              <a:t>personnes défavorables </a:t>
            </a:r>
            <a:r>
              <a:rPr lang="fr-BE" sz="1300" dirty="0">
                <a:solidFill>
                  <a:schemeClr val="tx1">
                    <a:lumMod val="75000"/>
                    <a:lumOff val="25000"/>
                  </a:schemeClr>
                </a:solidFill>
                <a:latin typeface="Calibri" panose="020F0502020204030204"/>
              </a:rPr>
              <a:t>sont en moyenne plus âgées (légèrement), sont très dépendantes de la voiture et prêtes à marcher moins longtemps pour accéder au piétonnier. Satisfaction actuelle du piétonnier plus mitigée.</a:t>
            </a:r>
          </a:p>
          <a:p>
            <a:pPr marL="285750" marR="0" lvl="0" indent="-285750" algn="just" defTabSz="914400" rtl="0" eaLnBrk="1" fontAlgn="auto" latinLnBrk="0" hangingPunct="1">
              <a:lnSpc>
                <a:spcPct val="100000"/>
              </a:lnSpc>
              <a:spcBef>
                <a:spcPts val="0"/>
              </a:spcBef>
              <a:spcAft>
                <a:spcPts val="0"/>
              </a:spcAft>
              <a:buClr>
                <a:schemeClr val="tx1">
                  <a:lumMod val="50000"/>
                  <a:lumOff val="50000"/>
                </a:schemeClr>
              </a:buClr>
              <a:buSzTx/>
              <a:buFont typeface="Wingdings" panose="05000000000000000000" pitchFamily="2" charset="2"/>
              <a:buChar char="Ø"/>
              <a:tabLst/>
              <a:defRPr/>
            </a:pPr>
            <a:endParaRPr lang="fr-BE" sz="400" dirty="0">
              <a:solidFill>
                <a:schemeClr val="tx1">
                  <a:lumMod val="75000"/>
                  <a:lumOff val="25000"/>
                </a:schemeClr>
              </a:solidFill>
              <a:latin typeface="Calibri" panose="020F0502020204030204"/>
            </a:endParaRPr>
          </a:p>
          <a:p>
            <a:pPr marL="285750" indent="-285750" algn="just">
              <a:buClr>
                <a:schemeClr val="tx1">
                  <a:lumMod val="50000"/>
                  <a:lumOff val="50000"/>
                </a:schemeClr>
              </a:buClr>
              <a:buFont typeface="Wingdings" panose="05000000000000000000" pitchFamily="2" charset="2"/>
              <a:buChar char="Ø"/>
              <a:defRPr/>
            </a:pPr>
            <a:r>
              <a:rPr lang="fr-BE" sz="1300" dirty="0">
                <a:solidFill>
                  <a:schemeClr val="tx1">
                    <a:lumMod val="75000"/>
                    <a:lumOff val="25000"/>
                  </a:schemeClr>
                </a:solidFill>
                <a:latin typeface="Calibri" panose="020F0502020204030204"/>
              </a:rPr>
              <a:t>Les </a:t>
            </a:r>
            <a:r>
              <a:rPr lang="fr-BE" sz="1300" b="1" dirty="0" err="1">
                <a:solidFill>
                  <a:schemeClr val="accent2"/>
                </a:solidFill>
                <a:latin typeface="Calibri" panose="020F0502020204030204"/>
              </a:rPr>
              <a:t>commerçant</a:t>
            </a:r>
            <a:r>
              <a:rPr lang="fr-BE" sz="1300" b="1" dirty="0" err="1">
                <a:solidFill>
                  <a:schemeClr val="accent2"/>
                </a:solidFill>
              </a:rPr>
              <a:t>·e·</a:t>
            </a:r>
            <a:r>
              <a:rPr lang="fr-BE" sz="1300" b="1" dirty="0" err="1">
                <a:solidFill>
                  <a:schemeClr val="accent2"/>
                </a:solidFill>
                <a:latin typeface="Calibri" panose="020F0502020204030204"/>
              </a:rPr>
              <a:t>s</a:t>
            </a:r>
            <a:r>
              <a:rPr lang="fr-BE" sz="1300" dirty="0">
                <a:solidFill>
                  <a:schemeClr val="tx1">
                    <a:lumMod val="75000"/>
                    <a:lumOff val="25000"/>
                  </a:schemeClr>
                </a:solidFill>
                <a:latin typeface="Calibri" panose="020F0502020204030204"/>
              </a:rPr>
              <a:t> sont plutôt défavorables.</a:t>
            </a:r>
          </a:p>
          <a:p>
            <a:pPr marR="0" lvl="0" algn="just" defTabSz="914400" rtl="0" eaLnBrk="1" fontAlgn="auto" latinLnBrk="0" hangingPunct="1">
              <a:lnSpc>
                <a:spcPct val="100000"/>
              </a:lnSpc>
              <a:spcBef>
                <a:spcPts val="0"/>
              </a:spcBef>
              <a:spcAft>
                <a:spcPts val="0"/>
              </a:spcAft>
              <a:buClr>
                <a:schemeClr val="tx1">
                  <a:lumMod val="50000"/>
                  <a:lumOff val="50000"/>
                </a:schemeClr>
              </a:buClr>
              <a:buSzTx/>
              <a:tabLst/>
              <a:defRPr/>
            </a:pPr>
            <a:endParaRPr lang="fr-BE" sz="400" dirty="0">
              <a:solidFill>
                <a:schemeClr val="tx1">
                  <a:lumMod val="75000"/>
                  <a:lumOff val="25000"/>
                </a:schemeClr>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
                <a:schemeClr val="tx1">
                  <a:lumMod val="50000"/>
                  <a:lumOff val="50000"/>
                </a:schemeClr>
              </a:buClr>
              <a:buSzTx/>
              <a:buFont typeface="Wingdings" panose="05000000000000000000" pitchFamily="2" charset="2"/>
              <a:buChar char="Ø"/>
              <a:tabLst/>
              <a:defRPr/>
            </a:pPr>
            <a:r>
              <a:rPr lang="fr-BE" sz="1300" dirty="0">
                <a:solidFill>
                  <a:schemeClr val="tx1">
                    <a:lumMod val="75000"/>
                    <a:lumOff val="25000"/>
                  </a:schemeClr>
                </a:solidFill>
                <a:latin typeface="Calibri" panose="020F0502020204030204"/>
              </a:rPr>
              <a:t>Les </a:t>
            </a:r>
            <a:r>
              <a:rPr lang="fr-BE" sz="1300" b="1" dirty="0" err="1">
                <a:solidFill>
                  <a:schemeClr val="accent6"/>
                </a:solidFill>
                <a:latin typeface="Calibri" panose="020F0502020204030204"/>
              </a:rPr>
              <a:t>étudiant</a:t>
            </a:r>
            <a:r>
              <a:rPr lang="fr-BE" sz="1300" b="1" dirty="0" err="1">
                <a:solidFill>
                  <a:schemeClr val="accent6"/>
                </a:solidFill>
              </a:rPr>
              <a:t>·e·</a:t>
            </a:r>
            <a:r>
              <a:rPr lang="fr-BE" sz="1300" b="1" dirty="0" err="1">
                <a:solidFill>
                  <a:schemeClr val="accent6"/>
                </a:solidFill>
                <a:latin typeface="Calibri" panose="020F0502020204030204"/>
              </a:rPr>
              <a:t>s</a:t>
            </a:r>
            <a:r>
              <a:rPr lang="fr-BE" sz="1300" dirty="0">
                <a:solidFill>
                  <a:schemeClr val="tx1">
                    <a:lumMod val="75000"/>
                    <a:lumOff val="25000"/>
                  </a:schemeClr>
                </a:solidFill>
                <a:latin typeface="Calibri" panose="020F0502020204030204"/>
              </a:rPr>
              <a:t> et les </a:t>
            </a:r>
            <a:r>
              <a:rPr lang="fr-BE" sz="1300" b="1" dirty="0" err="1">
                <a:solidFill>
                  <a:schemeClr val="accent6"/>
                </a:solidFill>
                <a:latin typeface="Calibri" panose="020F0502020204030204"/>
              </a:rPr>
              <a:t>visiteur·euse·s</a:t>
            </a:r>
            <a:r>
              <a:rPr lang="fr-BE" sz="1300" dirty="0">
                <a:solidFill>
                  <a:schemeClr val="tx1">
                    <a:lumMod val="75000"/>
                    <a:lumOff val="25000"/>
                  </a:schemeClr>
                </a:solidFill>
                <a:latin typeface="Calibri" panose="020F0502020204030204"/>
              </a:rPr>
              <a:t> du centre-ville sont plutôt favorables.</a:t>
            </a:r>
          </a:p>
          <a:p>
            <a:pPr marL="285750" marR="0" lvl="0" indent="-285750" algn="just" defTabSz="914400" rtl="0" eaLnBrk="1" fontAlgn="auto" latinLnBrk="0" hangingPunct="1">
              <a:lnSpc>
                <a:spcPct val="100000"/>
              </a:lnSpc>
              <a:spcBef>
                <a:spcPts val="0"/>
              </a:spcBef>
              <a:spcAft>
                <a:spcPts val="0"/>
              </a:spcAft>
              <a:buClr>
                <a:schemeClr val="tx1">
                  <a:lumMod val="50000"/>
                  <a:lumOff val="50000"/>
                </a:schemeClr>
              </a:buClr>
              <a:buSzTx/>
              <a:buFont typeface="Wingdings" panose="05000000000000000000" pitchFamily="2" charset="2"/>
              <a:buChar char="Ø"/>
              <a:tabLst/>
              <a:defRPr/>
            </a:pPr>
            <a:endParaRPr lang="fr-BE" sz="400" dirty="0">
              <a:solidFill>
                <a:schemeClr val="tx1">
                  <a:lumMod val="75000"/>
                  <a:lumOff val="25000"/>
                </a:schemeClr>
              </a:solidFill>
              <a:latin typeface="Calibri" panose="020F0502020204030204"/>
            </a:endParaRPr>
          </a:p>
          <a:p>
            <a:pPr marL="285750" indent="-285750" algn="just">
              <a:buClr>
                <a:schemeClr val="tx1">
                  <a:lumMod val="50000"/>
                  <a:lumOff val="50000"/>
                </a:schemeClr>
              </a:buClr>
              <a:buFont typeface="Wingdings" panose="05000000000000000000" pitchFamily="2" charset="2"/>
              <a:buChar char="Ø"/>
              <a:defRPr/>
            </a:pPr>
            <a:r>
              <a:rPr lang="fr-BE" sz="1300" dirty="0">
                <a:solidFill>
                  <a:schemeClr val="tx1">
                    <a:lumMod val="75000"/>
                    <a:lumOff val="25000"/>
                  </a:schemeClr>
                </a:solidFill>
                <a:latin typeface="Calibri" panose="020F0502020204030204"/>
              </a:rPr>
              <a:t>Les </a:t>
            </a:r>
            <a:r>
              <a:rPr lang="fr-BE" sz="1300" b="1" dirty="0" err="1">
                <a:solidFill>
                  <a:srgbClr val="339933"/>
                </a:solidFill>
                <a:latin typeface="Calibri" panose="020F0502020204030204"/>
              </a:rPr>
              <a:t>habitant</a:t>
            </a:r>
            <a:r>
              <a:rPr lang="fr-BE" sz="1300" b="1" dirty="0" err="1">
                <a:solidFill>
                  <a:srgbClr val="339933"/>
                </a:solidFill>
              </a:rPr>
              <a:t>·e·</a:t>
            </a:r>
            <a:r>
              <a:rPr lang="fr-BE" sz="1300" b="1" dirty="0" err="1">
                <a:solidFill>
                  <a:srgbClr val="339933"/>
                </a:solidFill>
                <a:latin typeface="Calibri" panose="020F0502020204030204"/>
              </a:rPr>
              <a:t>s</a:t>
            </a:r>
            <a:r>
              <a:rPr lang="fr-BE" sz="1300" b="1" dirty="0">
                <a:solidFill>
                  <a:srgbClr val="339933"/>
                </a:solidFill>
                <a:latin typeface="Calibri" panose="020F0502020204030204"/>
              </a:rPr>
              <a:t> du centre-ville</a:t>
            </a:r>
            <a:r>
              <a:rPr lang="fr-BE" sz="1300" dirty="0">
                <a:solidFill>
                  <a:schemeClr val="tx1">
                    <a:lumMod val="75000"/>
                    <a:lumOff val="25000"/>
                  </a:schemeClr>
                </a:solidFill>
                <a:latin typeface="Calibri" panose="020F0502020204030204"/>
              </a:rPr>
              <a:t>, les </a:t>
            </a:r>
            <a:r>
              <a:rPr lang="fr-BE" sz="1300" b="1" dirty="0" err="1">
                <a:solidFill>
                  <a:srgbClr val="339933"/>
                </a:solidFill>
                <a:latin typeface="Calibri" panose="020F0502020204030204"/>
              </a:rPr>
              <a:t>travailleur·euse·s</a:t>
            </a:r>
            <a:r>
              <a:rPr lang="fr-BE" sz="1300" b="1" dirty="0">
                <a:solidFill>
                  <a:srgbClr val="339933"/>
                </a:solidFill>
                <a:latin typeface="Calibri" panose="020F0502020204030204"/>
              </a:rPr>
              <a:t> </a:t>
            </a:r>
            <a:r>
              <a:rPr lang="fr-BE" sz="1300" dirty="0">
                <a:solidFill>
                  <a:schemeClr val="tx1">
                    <a:lumMod val="75000"/>
                    <a:lumOff val="25000"/>
                  </a:schemeClr>
                </a:solidFill>
                <a:latin typeface="Calibri" panose="020F0502020204030204"/>
              </a:rPr>
              <a:t>et les </a:t>
            </a:r>
            <a:r>
              <a:rPr lang="fr-BE" sz="1300" b="1" dirty="0" err="1">
                <a:solidFill>
                  <a:srgbClr val="339933"/>
                </a:solidFill>
                <a:latin typeface="Calibri" panose="020F0502020204030204"/>
              </a:rPr>
              <a:t>client·e·s</a:t>
            </a:r>
            <a:r>
              <a:rPr lang="fr-BE" sz="1300" b="1" dirty="0">
                <a:solidFill>
                  <a:srgbClr val="339933"/>
                </a:solidFill>
                <a:latin typeface="Calibri" panose="020F0502020204030204"/>
              </a:rPr>
              <a:t> </a:t>
            </a:r>
            <a:r>
              <a:rPr lang="fr-BE" sz="1300" dirty="0">
                <a:solidFill>
                  <a:schemeClr val="tx1">
                    <a:lumMod val="75000"/>
                    <a:lumOff val="25000"/>
                  </a:schemeClr>
                </a:solidFill>
                <a:latin typeface="Calibri" panose="020F0502020204030204"/>
              </a:rPr>
              <a:t>sont nettement favorables à une extension.</a:t>
            </a:r>
          </a:p>
          <a:p>
            <a:pPr marL="285750" marR="0" lvl="0" indent="-285750" algn="just" defTabSz="914400" rtl="0" eaLnBrk="1" fontAlgn="auto" latinLnBrk="0" hangingPunct="1">
              <a:lnSpc>
                <a:spcPct val="100000"/>
              </a:lnSpc>
              <a:spcBef>
                <a:spcPts val="0"/>
              </a:spcBef>
              <a:spcAft>
                <a:spcPts val="0"/>
              </a:spcAft>
              <a:buClr>
                <a:schemeClr val="tx1">
                  <a:lumMod val="50000"/>
                  <a:lumOff val="50000"/>
                </a:schemeClr>
              </a:buClr>
              <a:buSzTx/>
              <a:buFont typeface="Wingdings" panose="05000000000000000000" pitchFamily="2" charset="2"/>
              <a:buChar char="Ø"/>
              <a:tabLst/>
              <a:defRPr/>
            </a:pPr>
            <a:endParaRPr lang="fr-BE" sz="400" dirty="0">
              <a:solidFill>
                <a:schemeClr val="tx1">
                  <a:lumMod val="75000"/>
                  <a:lumOff val="25000"/>
                </a:schemeClr>
              </a:solidFill>
              <a:latin typeface="Calibri" panose="020F0502020204030204"/>
            </a:endParaRPr>
          </a:p>
        </p:txBody>
      </p:sp>
      <p:sp>
        <p:nvSpPr>
          <p:cNvPr id="29" name="ZoneTexte 28">
            <a:extLst>
              <a:ext uri="{FF2B5EF4-FFF2-40B4-BE49-F238E27FC236}">
                <a16:creationId xmlns:a16="http://schemas.microsoft.com/office/drawing/2014/main" id="{B85B017D-3D63-4AF8-A425-4088F268CF03}"/>
              </a:ext>
            </a:extLst>
          </p:cNvPr>
          <p:cNvSpPr txBox="1"/>
          <p:nvPr/>
        </p:nvSpPr>
        <p:spPr>
          <a:xfrm>
            <a:off x="3652918" y="4272864"/>
            <a:ext cx="1747017" cy="276999"/>
          </a:xfrm>
          <a:prstGeom prst="rect">
            <a:avLst/>
          </a:prstGeom>
          <a:noFill/>
        </p:spPr>
        <p:txBody>
          <a:bodyPr wrap="none" rtlCol="0">
            <a:spAutoFit/>
          </a:bodyPr>
          <a:lstStyle/>
          <a:p>
            <a:r>
              <a:rPr lang="fr-BE" sz="1200" b="1">
                <a:solidFill>
                  <a:schemeClr val="tx1">
                    <a:lumMod val="65000"/>
                    <a:lumOff val="35000"/>
                  </a:schemeClr>
                </a:solidFill>
              </a:rPr>
              <a:t>TYPOLOGIES D’USAGERS</a:t>
            </a:r>
          </a:p>
        </p:txBody>
      </p:sp>
      <p:sp>
        <p:nvSpPr>
          <p:cNvPr id="19" name="Titre 1">
            <a:extLst>
              <a:ext uri="{FF2B5EF4-FFF2-40B4-BE49-F238E27FC236}">
                <a16:creationId xmlns:a16="http://schemas.microsoft.com/office/drawing/2014/main" id="{02E62A35-FE88-43D3-A821-A2F803715888}"/>
              </a:ext>
            </a:extLst>
          </p:cNvPr>
          <p:cNvSpPr txBox="1">
            <a:spLocks/>
          </p:cNvSpPr>
          <p:nvPr/>
        </p:nvSpPr>
        <p:spPr>
          <a:xfrm>
            <a:off x="1808641" y="46658"/>
            <a:ext cx="8574718" cy="132790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fr-FR" sz="4400" dirty="0"/>
              <a:t>Enquêtes auprès de la population – conclusions</a:t>
            </a:r>
          </a:p>
        </p:txBody>
      </p:sp>
      <p:sp>
        <p:nvSpPr>
          <p:cNvPr id="5" name="Espace réservé du pied de page 4"/>
          <p:cNvSpPr>
            <a:spLocks noGrp="1"/>
          </p:cNvSpPr>
          <p:nvPr>
            <p:ph type="ftr" sz="quarter" idx="11"/>
          </p:nvPr>
        </p:nvSpPr>
        <p:spPr/>
        <p:txBody>
          <a:bodyPr/>
          <a:lstStyle/>
          <a:p>
            <a:r>
              <a:rPr lang="fr-BE"/>
              <a:t>Extension du piétonnier - Luc GENNART</a:t>
            </a:r>
            <a:endParaRPr lang="fr-FR"/>
          </a:p>
        </p:txBody>
      </p:sp>
      <p:sp>
        <p:nvSpPr>
          <p:cNvPr id="6" name="Espace réservé du numéro de diapositive 5"/>
          <p:cNvSpPr>
            <a:spLocks noGrp="1"/>
          </p:cNvSpPr>
          <p:nvPr>
            <p:ph type="sldNum" sz="quarter" idx="12"/>
          </p:nvPr>
        </p:nvSpPr>
        <p:spPr/>
        <p:txBody>
          <a:bodyPr/>
          <a:lstStyle/>
          <a:p>
            <a:fld id="{CE05A1A6-0DF7-1743-9521-0C61BFD4133A}" type="slidenum">
              <a:rPr lang="fr-FR" smtClean="0"/>
              <a:t>8</a:t>
            </a:fld>
            <a:endParaRPr lang="fr-FR"/>
          </a:p>
        </p:txBody>
      </p:sp>
      <p:pic>
        <p:nvPicPr>
          <p:cNvPr id="20" name="Picture 2" descr="Accueil - M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2802" y="118391"/>
            <a:ext cx="1909180" cy="6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25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5">
            <a:extLst>
              <a:ext uri="{FF2B5EF4-FFF2-40B4-BE49-F238E27FC236}">
                <a16:creationId xmlns:a16="http://schemas.microsoft.com/office/drawing/2014/main" id="{84A2897B-B28D-C04B-B8B2-B21A6F22A1AE}"/>
              </a:ext>
            </a:extLst>
          </p:cNvPr>
          <p:cNvSpPr txBox="1">
            <a:spLocks/>
          </p:cNvSpPr>
          <p:nvPr/>
        </p:nvSpPr>
        <p:spPr>
          <a:xfrm>
            <a:off x="780895" y="1386047"/>
            <a:ext cx="2448441" cy="4056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b="0" i="0" kern="1200">
                <a:solidFill>
                  <a:srgbClr val="4B8E8D"/>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rgbClr val="4B8E8D"/>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rgbClr val="4B8E8D"/>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4B8E8D"/>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4B8E8D"/>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dirty="0">
                <a:solidFill>
                  <a:schemeClr val="tx1"/>
                </a:solidFill>
                <a:latin typeface="+mn-lt"/>
              </a:rPr>
              <a:t>128 candidatures</a:t>
            </a:r>
            <a:endParaRPr lang="fr-FR" sz="2200" dirty="0">
              <a:solidFill>
                <a:schemeClr val="tx1"/>
              </a:solidFill>
              <a:latin typeface="+mn-lt"/>
            </a:endParaRPr>
          </a:p>
          <a:p>
            <a:endParaRPr lang="fr-FR" sz="2000" dirty="0">
              <a:solidFill>
                <a:schemeClr val="tx1"/>
              </a:solidFill>
              <a:latin typeface="+mn-lt"/>
            </a:endParaRPr>
          </a:p>
        </p:txBody>
      </p:sp>
      <p:pic>
        <p:nvPicPr>
          <p:cNvPr id="8" name="Image 7">
            <a:extLst>
              <a:ext uri="{FF2B5EF4-FFF2-40B4-BE49-F238E27FC236}">
                <a16:creationId xmlns:a16="http://schemas.microsoft.com/office/drawing/2014/main" id="{85FEA3F6-19E9-0D4C-B262-724B42962055}"/>
              </a:ext>
            </a:extLst>
          </p:cNvPr>
          <p:cNvPicPr>
            <a:picLocks noChangeAspect="1"/>
          </p:cNvPicPr>
          <p:nvPr/>
        </p:nvPicPr>
        <p:blipFill rotWithShape="1">
          <a:blip r:embed="rId3"/>
          <a:srcRect t="20176"/>
          <a:stretch/>
        </p:blipFill>
        <p:spPr>
          <a:xfrm>
            <a:off x="924286" y="1821570"/>
            <a:ext cx="4610100" cy="1328033"/>
          </a:xfrm>
          <a:prstGeom prst="rect">
            <a:avLst/>
          </a:prstGeom>
        </p:spPr>
      </p:pic>
      <p:pic>
        <p:nvPicPr>
          <p:cNvPr id="9" name="Image 8">
            <a:extLst>
              <a:ext uri="{FF2B5EF4-FFF2-40B4-BE49-F238E27FC236}">
                <a16:creationId xmlns:a16="http://schemas.microsoft.com/office/drawing/2014/main" id="{2DC0ABCB-ABA5-6344-8F60-B50DDEDE55D7}"/>
              </a:ext>
            </a:extLst>
          </p:cNvPr>
          <p:cNvPicPr>
            <a:picLocks noChangeAspect="1"/>
          </p:cNvPicPr>
          <p:nvPr/>
        </p:nvPicPr>
        <p:blipFill rotWithShape="1">
          <a:blip r:embed="rId4"/>
          <a:srcRect t="17594"/>
          <a:stretch/>
        </p:blipFill>
        <p:spPr>
          <a:xfrm>
            <a:off x="924286" y="3832503"/>
            <a:ext cx="4610100" cy="1370997"/>
          </a:xfrm>
          <a:prstGeom prst="rect">
            <a:avLst/>
          </a:prstGeom>
        </p:spPr>
      </p:pic>
      <p:sp>
        <p:nvSpPr>
          <p:cNvPr id="10" name="Espace réservé du texte 5">
            <a:extLst>
              <a:ext uri="{FF2B5EF4-FFF2-40B4-BE49-F238E27FC236}">
                <a16:creationId xmlns:a16="http://schemas.microsoft.com/office/drawing/2014/main" id="{17F43B46-31D0-F342-A955-278E6AE03778}"/>
              </a:ext>
            </a:extLst>
          </p:cNvPr>
          <p:cNvSpPr txBox="1">
            <a:spLocks/>
          </p:cNvSpPr>
          <p:nvPr/>
        </p:nvSpPr>
        <p:spPr>
          <a:xfrm>
            <a:off x="755498" y="3426844"/>
            <a:ext cx="4778888" cy="4056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b="0" i="0" kern="1200">
                <a:solidFill>
                  <a:srgbClr val="4B8E8D"/>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rgbClr val="4B8E8D"/>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rgbClr val="4B8E8D"/>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4B8E8D"/>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4B8E8D"/>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dirty="0">
                <a:solidFill>
                  <a:schemeClr val="tx1"/>
                </a:solidFill>
                <a:latin typeface="+mj-lt"/>
              </a:rPr>
              <a:t>Panel (40 participants …)</a:t>
            </a:r>
            <a:endParaRPr lang="fr-FR" sz="2200" dirty="0">
              <a:solidFill>
                <a:schemeClr val="tx1"/>
              </a:solidFill>
              <a:latin typeface="+mj-lt"/>
            </a:endParaRPr>
          </a:p>
          <a:p>
            <a:endParaRPr lang="fr-FR" sz="2000" dirty="0">
              <a:solidFill>
                <a:schemeClr val="tx1"/>
              </a:solidFill>
              <a:latin typeface="+mj-lt"/>
            </a:endParaRPr>
          </a:p>
        </p:txBody>
      </p:sp>
      <p:pic>
        <p:nvPicPr>
          <p:cNvPr id="11" name="Image 10">
            <a:extLst>
              <a:ext uri="{FF2B5EF4-FFF2-40B4-BE49-F238E27FC236}">
                <a16:creationId xmlns:a16="http://schemas.microsoft.com/office/drawing/2014/main" id="{FC5F3143-9BF9-8E48-BC0C-DF7A53A9C180}"/>
              </a:ext>
            </a:extLst>
          </p:cNvPr>
          <p:cNvPicPr>
            <a:picLocks noChangeAspect="1"/>
          </p:cNvPicPr>
          <p:nvPr/>
        </p:nvPicPr>
        <p:blipFill rotWithShape="1">
          <a:blip r:embed="rId5"/>
          <a:srcRect t="14756"/>
          <a:stretch/>
        </p:blipFill>
        <p:spPr>
          <a:xfrm>
            <a:off x="6860010" y="1687533"/>
            <a:ext cx="4851400" cy="1840424"/>
          </a:xfrm>
          <a:prstGeom prst="rect">
            <a:avLst/>
          </a:prstGeom>
        </p:spPr>
      </p:pic>
      <p:pic>
        <p:nvPicPr>
          <p:cNvPr id="12" name="Image 11">
            <a:extLst>
              <a:ext uri="{FF2B5EF4-FFF2-40B4-BE49-F238E27FC236}">
                <a16:creationId xmlns:a16="http://schemas.microsoft.com/office/drawing/2014/main" id="{1102E793-4B48-314E-ADF4-CA23A3DF7936}"/>
              </a:ext>
            </a:extLst>
          </p:cNvPr>
          <p:cNvPicPr>
            <a:picLocks noChangeAspect="1"/>
          </p:cNvPicPr>
          <p:nvPr/>
        </p:nvPicPr>
        <p:blipFill rotWithShape="1">
          <a:blip r:embed="rId6"/>
          <a:srcRect t="14799"/>
          <a:stretch/>
        </p:blipFill>
        <p:spPr>
          <a:xfrm>
            <a:off x="6980660" y="3911977"/>
            <a:ext cx="4610100" cy="2824148"/>
          </a:xfrm>
          <a:prstGeom prst="rect">
            <a:avLst/>
          </a:prstGeom>
        </p:spPr>
      </p:pic>
      <p:pic>
        <p:nvPicPr>
          <p:cNvPr id="13" name="Image 12">
            <a:extLst>
              <a:ext uri="{FF2B5EF4-FFF2-40B4-BE49-F238E27FC236}">
                <a16:creationId xmlns:a16="http://schemas.microsoft.com/office/drawing/2014/main" id="{ED50CFD6-7670-F046-921E-E0CCA6A13374}"/>
              </a:ext>
            </a:extLst>
          </p:cNvPr>
          <p:cNvPicPr>
            <a:picLocks noChangeAspect="1"/>
          </p:cNvPicPr>
          <p:nvPr/>
        </p:nvPicPr>
        <p:blipFill>
          <a:blip r:embed="rId7"/>
          <a:stretch>
            <a:fillRect/>
          </a:stretch>
        </p:blipFill>
        <p:spPr>
          <a:xfrm>
            <a:off x="926459" y="5329459"/>
            <a:ext cx="1981200" cy="1333500"/>
          </a:xfrm>
          <a:prstGeom prst="rect">
            <a:avLst/>
          </a:prstGeom>
        </p:spPr>
      </p:pic>
      <p:sp>
        <p:nvSpPr>
          <p:cNvPr id="14" name="Espace réservé du texte 2">
            <a:extLst>
              <a:ext uri="{FF2B5EF4-FFF2-40B4-BE49-F238E27FC236}">
                <a16:creationId xmlns:a16="http://schemas.microsoft.com/office/drawing/2014/main" id="{8601FF70-82B7-4E9A-8DDC-7849999AF803}"/>
              </a:ext>
            </a:extLst>
          </p:cNvPr>
          <p:cNvSpPr txBox="1">
            <a:spLocks/>
          </p:cNvSpPr>
          <p:nvPr/>
        </p:nvSpPr>
        <p:spPr>
          <a:xfrm>
            <a:off x="595604" y="0"/>
            <a:ext cx="11000792" cy="1429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dirty="0">
                <a:latin typeface="+mj-lt"/>
              </a:rPr>
              <a:t>Ateliers urbains relatifs à la </a:t>
            </a:r>
            <a:r>
              <a:rPr lang="fr-FR" sz="4400" dirty="0" err="1">
                <a:latin typeface="+mj-lt"/>
              </a:rPr>
              <a:t>co</a:t>
            </a:r>
            <a:r>
              <a:rPr lang="fr-FR" sz="4400" dirty="0">
                <a:latin typeface="+mj-lt"/>
              </a:rPr>
              <a:t>-construction d’un projet de Centre-Ville à Namur</a:t>
            </a:r>
          </a:p>
        </p:txBody>
      </p:sp>
      <p:sp>
        <p:nvSpPr>
          <p:cNvPr id="15" name="Espace réservé du pied de page 14"/>
          <p:cNvSpPr>
            <a:spLocks noGrp="1"/>
          </p:cNvSpPr>
          <p:nvPr>
            <p:ph type="ftr" sz="quarter" idx="11"/>
          </p:nvPr>
        </p:nvSpPr>
        <p:spPr/>
        <p:txBody>
          <a:bodyPr/>
          <a:lstStyle/>
          <a:p>
            <a:r>
              <a:rPr lang="fr-BE"/>
              <a:t>Extension du piétonnier - Luc GENNART</a:t>
            </a:r>
            <a:endParaRPr lang="fr-FR"/>
          </a:p>
        </p:txBody>
      </p:sp>
      <p:sp>
        <p:nvSpPr>
          <p:cNvPr id="16" name="Espace réservé du numéro de diapositive 15"/>
          <p:cNvSpPr>
            <a:spLocks noGrp="1"/>
          </p:cNvSpPr>
          <p:nvPr>
            <p:ph type="sldNum" sz="quarter" idx="12"/>
          </p:nvPr>
        </p:nvSpPr>
        <p:spPr/>
        <p:txBody>
          <a:bodyPr/>
          <a:lstStyle/>
          <a:p>
            <a:fld id="{CE05A1A6-0DF7-1743-9521-0C61BFD4133A}" type="slidenum">
              <a:rPr lang="fr-FR" smtClean="0"/>
              <a:t>9</a:t>
            </a:fld>
            <a:endParaRPr lang="fr-FR"/>
          </a:p>
        </p:txBody>
      </p:sp>
    </p:spTree>
    <p:extLst>
      <p:ext uri="{BB962C8B-B14F-4D97-AF65-F5344CB8AC3E}">
        <p14:creationId xmlns:p14="http://schemas.microsoft.com/office/powerpoint/2010/main" val="15313282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2023</Words>
  <Application>Microsoft Office PowerPoint</Application>
  <PresentationFormat>Grand écran</PresentationFormat>
  <Paragraphs>262</Paragraphs>
  <Slides>23</Slides>
  <Notes>23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Calibri Light</vt:lpstr>
      <vt:lpstr>Courier New</vt:lpstr>
      <vt:lpstr>Wingdings</vt:lpstr>
      <vt:lpstr>Thème Office</vt:lpstr>
      <vt:lpstr>Projet d’extension du piétonnier</vt:lpstr>
      <vt:lpstr>Agenda</vt:lpstr>
      <vt:lpstr>Introduction</vt:lpstr>
      <vt:lpstr>Agenda</vt:lpstr>
      <vt:lpstr>Principes et méthode</vt:lpstr>
      <vt:lpstr>Agenda</vt:lpstr>
      <vt:lpstr>Présentation PowerPoint</vt:lpstr>
      <vt:lpstr>Présentation PowerPoint</vt:lpstr>
      <vt:lpstr>Présentation PowerPoint</vt:lpstr>
      <vt:lpstr>Présentation PowerPoint</vt:lpstr>
      <vt:lpstr>Recommandations du panel citoyens</vt:lpstr>
      <vt:lpstr>Agenda</vt:lpstr>
      <vt:lpstr>Grandes options de circulation et d’extension du piétonnier au centre-ville  14 fév 22</vt:lpstr>
      <vt:lpstr>Grandes options de circulation et d’extension du piétonnier au centre-ville</vt:lpstr>
      <vt:lpstr>Grandes options de circulation et d’extension du piétonnier au centre-ville</vt:lpstr>
      <vt:lpstr>Grandes options de circulation et d’extension du piétonnier au centre-ville</vt:lpstr>
      <vt:lpstr>Grandes options de circulation et d’extension du piétonnier au centre-ville</vt:lpstr>
      <vt:lpstr>Grandes options de circulation et d’extension du piétonnier au centre-ville</vt:lpstr>
      <vt:lpstr>Agenda</vt:lpstr>
      <vt:lpstr>Principes de réflexions – Hypothèses d’accessibilité</vt:lpstr>
      <vt:lpstr>Plan de circulation</vt:lpstr>
      <vt:lpstr>La synthèse des aménagements  par troncons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d’extension du piétonnier</dc:title>
  <dc:creator>Raymond Dory</dc:creator>
  <cp:lastModifiedBy>Thomas Roland</cp:lastModifiedBy>
  <cp:revision>27</cp:revision>
  <cp:lastPrinted>2022-09-08T15:26:59Z</cp:lastPrinted>
  <dcterms:created xsi:type="dcterms:W3CDTF">2022-09-05T09:01:16Z</dcterms:created>
  <dcterms:modified xsi:type="dcterms:W3CDTF">2022-10-14T20:02:41Z</dcterms:modified>
</cp:coreProperties>
</file>